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64" r:id="rId3"/>
    <p:sldId id="256" r:id="rId4"/>
    <p:sldId id="257" r:id="rId5"/>
    <p:sldId id="284" r:id="rId6"/>
    <p:sldId id="285" r:id="rId7"/>
    <p:sldId id="287" r:id="rId8"/>
    <p:sldId id="288" r:id="rId10"/>
    <p:sldId id="289" r:id="rId11"/>
    <p:sldId id="290" r:id="rId12"/>
    <p:sldId id="291" r:id="rId13"/>
    <p:sldId id="298" r:id="rId14"/>
    <p:sldId id="297" r:id="rId15"/>
    <p:sldId id="267" r:id="rId16"/>
    <p:sldId id="292" r:id="rId17"/>
    <p:sldId id="271" r:id="rId18"/>
    <p:sldId id="269"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6" d="100"/>
          <a:sy n="46" d="100"/>
        </p:scale>
        <p:origin x="716" y="5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change the</a:t>
            </a:r>
            <a:r>
              <a:rPr lang="en-US" baseline="0" dirty="0" smtClean="0"/>
              <a:t> image behind</a:t>
            </a:r>
            <a:r>
              <a:rPr lang="en-US" dirty="0" smtClean="0"/>
              <a:t> the Mock up.</a:t>
            </a:r>
            <a:endParaRPr lang="en-US" dirty="0" smtClean="0"/>
          </a:p>
          <a:p>
            <a:r>
              <a:rPr lang="en-US" dirty="0" smtClean="0"/>
              <a:t>Select the layer - &gt; Right</a:t>
            </a:r>
            <a:r>
              <a:rPr lang="en-US" baseline="0" dirty="0" smtClean="0"/>
              <a:t> Click -&gt; Send to Back -&gt; Delete the image -&gt; Drag &amp; Drop your Own Picture -&gt; Send to Back (again)</a:t>
            </a:r>
            <a:endParaRPr lang="en-US" dirty="0" smtClean="0"/>
          </a:p>
        </p:txBody>
      </p:sp>
      <p:sp>
        <p:nvSpPr>
          <p:cNvPr id="4" name="Slide Number Placeholder 3"/>
          <p:cNvSpPr>
            <a:spLocks noGrp="1"/>
          </p:cNvSpPr>
          <p:nvPr>
            <p:ph type="sldNum" sz="quarter" idx="10"/>
          </p:nvPr>
        </p:nvSpPr>
        <p:spPr/>
        <p:txBody>
          <a:bodyPr/>
          <a:lstStyle/>
          <a:p>
            <a:fld id="{0ED8A9B0-80EF-A34D-B345-E2DEC5501E0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change the</a:t>
            </a:r>
            <a:r>
              <a:rPr lang="en-US" baseline="0" dirty="0" smtClean="0"/>
              <a:t> image behind</a:t>
            </a:r>
            <a:r>
              <a:rPr lang="en-US" dirty="0" smtClean="0"/>
              <a:t> the Mock up.</a:t>
            </a:r>
            <a:endParaRPr lang="en-US" dirty="0" smtClean="0"/>
          </a:p>
          <a:p>
            <a:r>
              <a:rPr lang="en-US" dirty="0" smtClean="0"/>
              <a:t>Select the layer - &gt; Right</a:t>
            </a:r>
            <a:r>
              <a:rPr lang="en-US" baseline="0" dirty="0" smtClean="0"/>
              <a:t> Click -&gt; Send to Back -&gt; Delete the image -&gt; Drag &amp; Drop your Own Picture -&gt; Send to Back (again)</a:t>
            </a:r>
            <a:endParaRPr lang="en-US" dirty="0" smtClean="0"/>
          </a:p>
        </p:txBody>
      </p:sp>
      <p:sp>
        <p:nvSpPr>
          <p:cNvPr id="4" name="Slide Number Placeholder 3"/>
          <p:cNvSpPr>
            <a:spLocks noGrp="1"/>
          </p:cNvSpPr>
          <p:nvPr>
            <p:ph type="sldNum" sz="quarter" idx="10"/>
          </p:nvPr>
        </p:nvSpPr>
        <p:spPr/>
        <p:txBody>
          <a:bodyPr/>
          <a:lstStyle/>
          <a:p>
            <a:fld id="{0ED8A9B0-80EF-A34D-B345-E2DEC5501E0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laceholder-minus">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5353482" y="1648668"/>
            <a:ext cx="5278225" cy="4525555"/>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laceholder-minus">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102071" y="1170432"/>
            <a:ext cx="5263809" cy="4517136"/>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6D46F-1530-4A48-8F78-5914E45E55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8C768A-8ACF-4561-820E-73B0CC8C535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6D46F-1530-4A48-8F78-5914E45E556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C768A-8ACF-4561-820E-73B0CC8C53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9552" t="52563" r="7700" b="-1515"/>
          <a:stretch>
            <a:fillRect/>
          </a:stretch>
        </p:blipFill>
        <p:spPr>
          <a:xfrm>
            <a:off x="-860953" y="1113984"/>
            <a:ext cx="13913902" cy="4751038"/>
          </a:xfrm>
          <a:prstGeom prst="rect">
            <a:avLst/>
          </a:prstGeom>
        </p:spPr>
      </p:pic>
      <p:sp>
        <p:nvSpPr>
          <p:cNvPr id="3" name="矩形 2"/>
          <p:cNvSpPr/>
          <p:nvPr/>
        </p:nvSpPr>
        <p:spPr>
          <a:xfrm>
            <a:off x="-2" y="1129224"/>
            <a:ext cx="12192000" cy="4596938"/>
          </a:xfrm>
          <a:prstGeom prst="rect">
            <a:avLst/>
          </a:prstGeom>
          <a:solidFill>
            <a:srgbClr val="193F6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248194" y="2378025"/>
            <a:ext cx="3623560" cy="1938992"/>
          </a:xfrm>
          <a:prstGeom prst="rect">
            <a:avLst/>
          </a:prstGeom>
          <a:noFill/>
        </p:spPr>
        <p:txBody>
          <a:bodyPr wrap="square" rtlCol="0">
            <a:spAutoFit/>
          </a:bodyPr>
          <a:lstStyle/>
          <a:p>
            <a:r>
              <a:rPr lang="en-US" altLang="zh-CN" sz="12000" b="1" dirty="0">
                <a:solidFill>
                  <a:schemeClr val="bg1"/>
                </a:solidFill>
                <a:latin typeface="Arual" pitchFamily="2" charset="0"/>
                <a:ea typeface="Arual" pitchFamily="2" charset="0"/>
              </a:rPr>
              <a:t>2019</a:t>
            </a:r>
            <a:endParaRPr lang="zh-CN" altLang="en-US" sz="12000" b="1" dirty="0">
              <a:solidFill>
                <a:schemeClr val="bg1"/>
              </a:solidFill>
              <a:latin typeface="Arual" pitchFamily="2" charset="0"/>
              <a:ea typeface="Arual" pitchFamily="2" charset="0"/>
            </a:endParaRPr>
          </a:p>
        </p:txBody>
      </p:sp>
      <p:cxnSp>
        <p:nvCxnSpPr>
          <p:cNvPr id="5" name="直接连接符 4"/>
          <p:cNvCxnSpPr/>
          <p:nvPr/>
        </p:nvCxnSpPr>
        <p:spPr>
          <a:xfrm>
            <a:off x="0" y="1257086"/>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5589588"/>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612130" y="3788410"/>
            <a:ext cx="4628515" cy="430530"/>
          </a:xfrm>
          <a:prstGeom prst="rect">
            <a:avLst/>
          </a:prstGeom>
          <a:solidFill>
            <a:srgbClr val="C0403F">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mn-ea"/>
              </a:rPr>
              <a:t>汇报人：周志军 袁益民 叶嘉明 林灵君</a:t>
            </a:r>
            <a:endParaRPr lang="zh-CN" altLang="en-US" b="1" dirty="0">
              <a:solidFill>
                <a:schemeClr val="bg1"/>
              </a:solidFill>
              <a:latin typeface="+mn-ea"/>
            </a:endParaRPr>
          </a:p>
        </p:txBody>
      </p:sp>
      <p:sp>
        <p:nvSpPr>
          <p:cNvPr id="8" name="文本框 7"/>
          <p:cNvSpPr txBox="1"/>
          <p:nvPr/>
        </p:nvSpPr>
        <p:spPr>
          <a:xfrm>
            <a:off x="5612130" y="2199640"/>
            <a:ext cx="6376035" cy="1014730"/>
          </a:xfrm>
          <a:prstGeom prst="rect">
            <a:avLst/>
          </a:prstGeom>
          <a:noFill/>
        </p:spPr>
        <p:txBody>
          <a:bodyPr wrap="square" rtlCol="0">
            <a:spAutoFit/>
          </a:bodyPr>
          <a:lstStyle/>
          <a:p>
            <a:r>
              <a:rPr lang="zh-CN" altLang="en-US" sz="6000" b="1" dirty="0">
                <a:solidFill>
                  <a:schemeClr val="bg1"/>
                </a:solidFill>
              </a:rPr>
              <a:t>育儿宝典</a:t>
            </a:r>
            <a:r>
              <a:rPr lang="en-US" altLang="zh-CN" sz="6000" b="1" dirty="0">
                <a:solidFill>
                  <a:schemeClr val="bg1"/>
                </a:solidFill>
              </a:rPr>
              <a:t>app</a:t>
            </a:r>
            <a:r>
              <a:rPr lang="zh-CN" altLang="en-US" sz="6000" b="1" dirty="0">
                <a:solidFill>
                  <a:schemeClr val="bg1"/>
                </a:solidFill>
              </a:rPr>
              <a:t>汇报</a:t>
            </a:r>
            <a:endParaRPr lang="zh-CN" altLang="en-US" sz="6000" b="1" dirty="0">
              <a:solidFill>
                <a:schemeClr val="bg1"/>
              </a:solidFill>
            </a:endParaRPr>
          </a:p>
        </p:txBody>
      </p:sp>
      <p:grpSp>
        <p:nvGrpSpPr>
          <p:cNvPr id="9" name="组合 8"/>
          <p:cNvGrpSpPr/>
          <p:nvPr/>
        </p:nvGrpSpPr>
        <p:grpSpPr>
          <a:xfrm>
            <a:off x="5725293" y="3261533"/>
            <a:ext cx="3733367" cy="315351"/>
            <a:chOff x="3941164" y="3504018"/>
            <a:chExt cx="3733367" cy="315351"/>
          </a:xfrm>
        </p:grpSpPr>
        <p:sp>
          <p:nvSpPr>
            <p:cNvPr id="10" name="矩形 9"/>
            <p:cNvSpPr/>
            <p:nvPr/>
          </p:nvSpPr>
          <p:spPr>
            <a:xfrm>
              <a:off x="3941164" y="3504018"/>
              <a:ext cx="3733367" cy="301840"/>
            </a:xfrm>
            <a:prstGeom prst="rect">
              <a:avLst/>
            </a:prstGeom>
            <a:solidFill>
              <a:srgbClr val="143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011762" y="3512664"/>
              <a:ext cx="2158566" cy="306705"/>
            </a:xfrm>
            <a:prstGeom prst="rect">
              <a:avLst/>
            </a:prstGeom>
            <a:noFill/>
          </p:spPr>
          <p:txBody>
            <a:bodyPr wrap="square" rtlCol="0">
              <a:spAutoFit/>
            </a:bodyPr>
            <a:lstStyle/>
            <a:p>
              <a:endParaRPr lang="zh-CN" altLang="en-US" sz="1400" b="1" dirty="0">
                <a:solidFill>
                  <a:schemeClr val="bg1"/>
                </a:solidFill>
              </a:endParaRPr>
            </a:p>
          </p:txBody>
        </p:sp>
      </p:grpSp>
      <p:sp>
        <p:nvSpPr>
          <p:cNvPr id="12" name="文本框 11"/>
          <p:cNvSpPr txBox="1"/>
          <p:nvPr/>
        </p:nvSpPr>
        <p:spPr>
          <a:xfrm>
            <a:off x="5725293" y="3261204"/>
            <a:ext cx="5534341" cy="276999"/>
          </a:xfrm>
          <a:prstGeom prst="rect">
            <a:avLst/>
          </a:prstGeom>
          <a:noFill/>
        </p:spPr>
        <p:txBody>
          <a:bodyPr wrap="square" rtlCol="0">
            <a:spAutoFit/>
          </a:bodyPr>
          <a:lstStyle/>
          <a:p>
            <a:r>
              <a:rPr lang="en-US" altLang="zh-CN" sz="1200" dirty="0">
                <a:solidFill>
                  <a:schemeClr val="bg1"/>
                </a:solidFill>
              </a:rPr>
              <a:t>South China Normal University</a:t>
            </a:r>
            <a:endParaRPr lang="zh-CN" altLang="en-US" sz="1200" dirty="0">
              <a:solidFill>
                <a:schemeClr val="bg1"/>
              </a:solidFill>
            </a:endParaRPr>
          </a:p>
        </p:txBody>
      </p:sp>
      <p:sp>
        <p:nvSpPr>
          <p:cNvPr id="13" name="矩形 12"/>
          <p:cNvSpPr/>
          <p:nvPr/>
        </p:nvSpPr>
        <p:spPr>
          <a:xfrm>
            <a:off x="0" y="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675000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51" y="314667"/>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500"/>
                                        <p:tgtEl>
                                          <p:spTgt spid="5"/>
                                        </p:tgtEl>
                                      </p:cBhvr>
                                    </p:animEffect>
                                  </p:childTnLst>
                                </p:cTn>
                              </p:par>
                              <p:par>
                                <p:cTn id="12" presetID="22" presetClass="entr" presetSubtype="8" fill="hold" nodeType="with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1500"/>
                                        <p:tgtEl>
                                          <p:spTgt spid="6"/>
                                        </p:tgtEl>
                                      </p:cBhvr>
                                    </p:animEffect>
                                  </p:childTnLst>
                                </p:cTn>
                              </p:par>
                              <p:par>
                                <p:cTn id="15" presetID="2" presetClass="entr" presetSubtype="1" decel="10000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8" decel="10000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250" fill="hold"/>
                                        <p:tgtEl>
                                          <p:spTgt spid="4"/>
                                        </p:tgtEl>
                                        <p:attrNameLst>
                                          <p:attrName>ppt_x</p:attrName>
                                        </p:attrNameLst>
                                      </p:cBhvr>
                                      <p:tavLst>
                                        <p:tav tm="0">
                                          <p:val>
                                            <p:strVal val="0-#ppt_w/2"/>
                                          </p:val>
                                        </p:tav>
                                        <p:tav tm="100000">
                                          <p:val>
                                            <p:strVal val="#ppt_x"/>
                                          </p:val>
                                        </p:tav>
                                      </p:tavLst>
                                    </p:anim>
                                    <p:anim calcmode="lin" valueType="num">
                                      <p:cBhvr additive="base">
                                        <p:cTn id="27" dur="125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1500"/>
                                        <p:tgtEl>
                                          <p:spTgt spid="8"/>
                                        </p:tgtEl>
                                      </p:cBhvr>
                                    </p:animEffect>
                                  </p:childTnLst>
                                </p:cTn>
                              </p:par>
                              <p:par>
                                <p:cTn id="32" presetID="22" presetClass="entr" presetSubtype="8" fill="hold"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500"/>
                                        <p:tgtEl>
                                          <p:spTgt spid="9"/>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500"/>
                                        <p:tgtEl>
                                          <p:spTgt spid="12"/>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bldLvl="0" animBg="1"/>
      <p:bldP spid="8" grpId="0"/>
      <p:bldP spid="12" grpId="0"/>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cxnSp>
        <p:nvCxnSpPr>
          <p:cNvPr id="4" name="Straight Connector 3"/>
          <p:cNvCxnSpPr/>
          <p:nvPr/>
        </p:nvCxnSpPr>
        <p:spPr>
          <a:xfrm>
            <a:off x="6076950" y="2631560"/>
            <a:ext cx="0" cy="42976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127731" y="3996516"/>
            <a:ext cx="2428564" cy="568503"/>
            <a:chOff x="1979795" y="8881079"/>
            <a:chExt cx="6187062" cy="1448333"/>
          </a:xfrm>
          <a:solidFill>
            <a:schemeClr val="bg2"/>
          </a:solidFill>
        </p:grpSpPr>
        <p:sp>
          <p:nvSpPr>
            <p:cNvPr id="26" name="Rectangle 25"/>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p:cNvSpPr txBox="1"/>
            <p:nvPr/>
          </p:nvSpPr>
          <p:spPr>
            <a:xfrm>
              <a:off x="2420460" y="9178370"/>
              <a:ext cx="5305733" cy="938291"/>
            </a:xfrm>
            <a:prstGeom prst="rect">
              <a:avLst/>
            </a:prstGeom>
            <a:grpFill/>
          </p:spPr>
          <p:txBody>
            <a:bodyPr wrap="square" rtlCol="0">
              <a:spAutoFit/>
            </a:bodyPr>
            <a:lstStyle/>
            <a:p>
              <a:pPr algn="ctr">
                <a:lnSpc>
                  <a:spcPct val="150000"/>
                </a:lnSpc>
              </a:pPr>
              <a:r>
                <a:rPr lang="en-US" sz="1200" b="1" spc="600" dirty="0" smtClean="0">
                  <a:latin typeface="Montserrat Light" charset="0"/>
                  <a:ea typeface="Montserrat Light" charset="0"/>
                  <a:cs typeface="Montserrat Light" charset="0"/>
                </a:rPr>
                <a:t>first</a:t>
              </a:r>
              <a:endParaRPr lang="en-US" sz="1200" b="1" spc="600" dirty="0" smtClean="0">
                <a:latin typeface="Montserrat Light" charset="0"/>
                <a:ea typeface="Montserrat Light" charset="0"/>
                <a:cs typeface="Montserrat Light" charset="0"/>
              </a:endParaRPr>
            </a:p>
          </p:txBody>
        </p:sp>
      </p:grpSp>
      <p:grpSp>
        <p:nvGrpSpPr>
          <p:cNvPr id="28" name="Group 27"/>
          <p:cNvGrpSpPr/>
          <p:nvPr/>
        </p:nvGrpSpPr>
        <p:grpSpPr>
          <a:xfrm>
            <a:off x="6597606" y="3996516"/>
            <a:ext cx="2428564" cy="568503"/>
            <a:chOff x="1979795" y="8881079"/>
            <a:chExt cx="6187062" cy="1448333"/>
          </a:xfrm>
          <a:solidFill>
            <a:schemeClr val="bg2"/>
          </a:solidFill>
        </p:grpSpPr>
        <p:sp>
          <p:nvSpPr>
            <p:cNvPr id="29" name="Rectangle 28"/>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TextBox 40"/>
            <p:cNvSpPr txBox="1"/>
            <p:nvPr/>
          </p:nvSpPr>
          <p:spPr>
            <a:xfrm>
              <a:off x="2420460" y="9178370"/>
              <a:ext cx="5305733" cy="938291"/>
            </a:xfrm>
            <a:prstGeom prst="rect">
              <a:avLst/>
            </a:prstGeom>
            <a:grpFill/>
          </p:spPr>
          <p:txBody>
            <a:bodyPr wrap="square" rtlCol="0">
              <a:spAutoFit/>
            </a:bodyPr>
            <a:lstStyle/>
            <a:p>
              <a:pPr algn="ctr">
                <a:lnSpc>
                  <a:spcPct val="150000"/>
                </a:lnSpc>
              </a:pPr>
              <a:r>
                <a:rPr lang="en-US" sz="1200" b="1" spc="600" dirty="0">
                  <a:latin typeface="Montserrat Light" charset="0"/>
                  <a:ea typeface="Montserrat Light" charset="0"/>
                  <a:cs typeface="Montserrat Light" charset="0"/>
                </a:rPr>
                <a:t>second</a:t>
              </a:r>
              <a:endParaRPr lang="en-US" sz="1200" b="1" spc="600" dirty="0">
                <a:latin typeface="Montserrat Light" charset="0"/>
                <a:ea typeface="Montserrat Light" charset="0"/>
                <a:cs typeface="Montserrat Light" charset="0"/>
              </a:endParaRPr>
            </a:p>
          </p:txBody>
        </p:sp>
      </p:grpSp>
      <p:grpSp>
        <p:nvGrpSpPr>
          <p:cNvPr id="42" name="Group 41"/>
          <p:cNvGrpSpPr/>
          <p:nvPr/>
        </p:nvGrpSpPr>
        <p:grpSpPr>
          <a:xfrm>
            <a:off x="4862668" y="2514867"/>
            <a:ext cx="2429510" cy="568503"/>
            <a:chOff x="1979795" y="8881079"/>
            <a:chExt cx="6189473" cy="1448333"/>
          </a:xfrm>
          <a:solidFill>
            <a:schemeClr val="bg2"/>
          </a:solidFill>
        </p:grpSpPr>
        <p:sp>
          <p:nvSpPr>
            <p:cNvPr id="43" name="Rectangle 42"/>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TextBox 45"/>
            <p:cNvSpPr txBox="1"/>
            <p:nvPr/>
          </p:nvSpPr>
          <p:spPr>
            <a:xfrm>
              <a:off x="2419820" y="9178744"/>
              <a:ext cx="5749448" cy="938291"/>
            </a:xfrm>
            <a:prstGeom prst="rect">
              <a:avLst/>
            </a:prstGeom>
            <a:grpFill/>
          </p:spPr>
          <p:txBody>
            <a:bodyPr wrap="square" rtlCol="0">
              <a:spAutoFit/>
              <a:scene3d>
                <a:camera prst="orthographicFront"/>
                <a:lightRig rig="threePt" dir="t"/>
              </a:scene3d>
            </a:bodyPr>
            <a:lstStyle/>
            <a:p>
              <a:pPr algn="ctr">
                <a:lnSpc>
                  <a:spcPct val="150000"/>
                </a:lnSpc>
              </a:pPr>
              <a:r>
                <a:rPr lang="en-US" sz="1200" b="1" spc="600" dirty="0" smtClean="0">
                  <a:solidFill>
                    <a:schemeClr val="tx1"/>
                  </a:solidFill>
                  <a:effectLst>
                    <a:outerShdw blurRad="38100" dist="19050" dir="2700000" algn="tl" rotWithShape="0">
                      <a:schemeClr val="dk1">
                        <a:alpha val="40000"/>
                      </a:schemeClr>
                    </a:outerShdw>
                  </a:effectLst>
                  <a:latin typeface="Montserrat Light" charset="0"/>
                  <a:ea typeface="Montserrat Light" charset="0"/>
                  <a:cs typeface="Montserrat Light" charset="0"/>
                </a:rPr>
                <a:t>shortcomming</a:t>
              </a:r>
              <a:endParaRPr lang="en-US" sz="1200" b="1" spc="600" dirty="0" smtClean="0">
                <a:solidFill>
                  <a:schemeClr val="tx1"/>
                </a:solidFill>
                <a:effectLst>
                  <a:outerShdw blurRad="38100" dist="19050" dir="2700000" algn="tl" rotWithShape="0">
                    <a:schemeClr val="dk1">
                      <a:alpha val="40000"/>
                    </a:schemeClr>
                  </a:outerShdw>
                </a:effectLst>
                <a:latin typeface="Montserrat Light" charset="0"/>
                <a:ea typeface="Montserrat Light" charset="0"/>
                <a:cs typeface="Montserrat Light" charset="0"/>
              </a:endParaRPr>
            </a:p>
          </p:txBody>
        </p:sp>
      </p:grpSp>
      <p:sp>
        <p:nvSpPr>
          <p:cNvPr id="47" name="TextBox 46"/>
          <p:cNvSpPr txBox="1"/>
          <p:nvPr/>
        </p:nvSpPr>
        <p:spPr>
          <a:xfrm>
            <a:off x="6597606" y="4708927"/>
            <a:ext cx="3530965" cy="922020"/>
          </a:xfrm>
          <a:prstGeom prst="rect">
            <a:avLst/>
          </a:prstGeom>
          <a:noFill/>
        </p:spPr>
        <p:txBody>
          <a:bodyPr wrap="square" rtlCol="0">
            <a:spAutoFit/>
          </a:bodyPr>
          <a:lstStyle/>
          <a:p>
            <a:pPr>
              <a:lnSpc>
                <a:spcPct val="150000"/>
              </a:lnSpc>
            </a:pPr>
            <a:r>
              <a:rPr lang="en-US" dirty="0">
                <a:latin typeface="Montserrat Light" charset="0"/>
                <a:ea typeface="Montserrat Light" charset="0"/>
                <a:cs typeface="Montserrat Light" charset="0"/>
              </a:rPr>
              <a:t>育儿方面推荐的文章广泛而不专精。</a:t>
            </a:r>
            <a:endParaRPr lang="en-US" dirty="0">
              <a:latin typeface="Montserrat Light" charset="0"/>
              <a:ea typeface="Montserrat Light" charset="0"/>
              <a:cs typeface="Montserrat Light" charset="0"/>
            </a:endParaRPr>
          </a:p>
        </p:txBody>
      </p:sp>
      <p:sp>
        <p:nvSpPr>
          <p:cNvPr id="48" name="TextBox 47"/>
          <p:cNvSpPr txBox="1"/>
          <p:nvPr/>
        </p:nvSpPr>
        <p:spPr>
          <a:xfrm>
            <a:off x="1993818" y="4708927"/>
            <a:ext cx="3530965" cy="1014730"/>
          </a:xfrm>
          <a:prstGeom prst="rect">
            <a:avLst/>
          </a:prstGeom>
          <a:noFill/>
        </p:spPr>
        <p:txBody>
          <a:bodyPr wrap="square" rtlCol="0">
            <a:spAutoFit/>
          </a:bodyPr>
          <a:lstStyle/>
          <a:p>
            <a:pPr algn="r">
              <a:lnSpc>
                <a:spcPct val="150000"/>
              </a:lnSpc>
            </a:pPr>
            <a:r>
              <a:rPr lang="en-US" sz="2000" dirty="0">
                <a:latin typeface="Montserrat Light" charset="0"/>
                <a:ea typeface="Montserrat Light" charset="0"/>
                <a:cs typeface="Montserrat Light" charset="0"/>
              </a:rPr>
              <a:t>太多的功能让人眼花，对专注于育儿知识的用户不太友好。</a:t>
            </a:r>
            <a:endParaRPr lang="en-US" sz="2000" dirty="0">
              <a:latin typeface="Montserrat Light" charset="0"/>
              <a:ea typeface="Montserrat Light" charset="0"/>
              <a:cs typeface="Montserrat Light" charset="0"/>
            </a:endParaRPr>
          </a:p>
        </p:txBody>
      </p:sp>
      <p:sp>
        <p:nvSpPr>
          <p:cNvPr id="16" name="TextBox 15"/>
          <p:cNvSpPr txBox="1"/>
          <p:nvPr/>
        </p:nvSpPr>
        <p:spPr>
          <a:xfrm>
            <a:off x="1686429" y="1002403"/>
            <a:ext cx="8343202" cy="1153160"/>
          </a:xfrm>
          <a:prstGeom prst="rect">
            <a:avLst/>
          </a:prstGeom>
          <a:noFill/>
        </p:spPr>
        <p:txBody>
          <a:bodyPr wrap="square" rtlCol="0">
            <a:spAutoFit/>
          </a:bodyPr>
          <a:lstStyle/>
          <a:p>
            <a:r>
              <a:rPr lang="zh-CN" altLang="en-US" sz="6900" b="1" dirty="0" smtClean="0">
                <a:solidFill>
                  <a:schemeClr val="tx2"/>
                </a:solidFill>
                <a:latin typeface="Montserrat" charset="0"/>
                <a:ea typeface="宋体" panose="02010600030101010101" pitchFamily="2" charset="-122"/>
                <a:cs typeface="Montserrat" charset="0"/>
              </a:rPr>
              <a:t>分析总结</a:t>
            </a:r>
            <a:endParaRPr lang="zh-CN" altLang="en-US" sz="6900" b="1" dirty="0" smtClean="0">
              <a:solidFill>
                <a:schemeClr val="tx2"/>
              </a:solidFill>
              <a:latin typeface="Montserrat" charset="0"/>
              <a:ea typeface="宋体" panose="02010600030101010101" pitchFamily="2" charset="-122"/>
              <a:cs typeface="Montserrat" charset="0"/>
            </a:endParaRPr>
          </a:p>
        </p:txBody>
      </p:sp>
      <p:sp>
        <p:nvSpPr>
          <p:cNvPr id="18" name="TextBox 17"/>
          <p:cNvSpPr txBox="1"/>
          <p:nvPr/>
        </p:nvSpPr>
        <p:spPr>
          <a:xfrm>
            <a:off x="6077105" y="909881"/>
            <a:ext cx="5229704" cy="1337945"/>
          </a:xfrm>
          <a:prstGeom prst="rect">
            <a:avLst/>
          </a:prstGeom>
          <a:noFill/>
        </p:spPr>
        <p:txBody>
          <a:bodyPr wrap="square" rtlCol="0">
            <a:spAutoFit/>
          </a:bodyPr>
          <a:lstStyle/>
          <a:p>
            <a:pPr>
              <a:lnSpc>
                <a:spcPct val="150000"/>
              </a:lnSpc>
            </a:pPr>
            <a:r>
              <a:rPr lang="en-US" dirty="0">
                <a:latin typeface="Montserrat Light" charset="0"/>
                <a:ea typeface="Montserrat Light" charset="0"/>
                <a:cs typeface="Montserrat Light" charset="0"/>
              </a:rPr>
              <a:t>还有诸如教育方面等众多功能。虽然丰富多彩的功能应用能满足用户的更多需求，但也因此给使用者带来诸多的不便。</a:t>
            </a:r>
            <a:endParaRPr lang="en-US" dirty="0">
              <a:latin typeface="Montserrat Light" charset="0"/>
              <a:ea typeface="Montserrat Light" charset="0"/>
              <a:cs typeface="Montserrat Light"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9552" t="52563" r="7700" b="-1515"/>
          <a:stretch>
            <a:fillRect/>
          </a:stretch>
        </p:blipFill>
        <p:spPr>
          <a:xfrm>
            <a:off x="-860953" y="1113984"/>
            <a:ext cx="13913902" cy="4751038"/>
          </a:xfrm>
          <a:prstGeom prst="rect">
            <a:avLst/>
          </a:prstGeom>
        </p:spPr>
      </p:pic>
      <p:sp>
        <p:nvSpPr>
          <p:cNvPr id="3" name="矩形 2"/>
          <p:cNvSpPr/>
          <p:nvPr/>
        </p:nvSpPr>
        <p:spPr>
          <a:xfrm>
            <a:off x="0" y="1161011"/>
            <a:ext cx="12192000" cy="4596938"/>
          </a:xfrm>
          <a:prstGeom prst="rect">
            <a:avLst/>
          </a:prstGeom>
          <a:solidFill>
            <a:srgbClr val="193F6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1257086"/>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5589588"/>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75000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39358" y="2575612"/>
            <a:ext cx="2958925" cy="923330"/>
          </a:xfrm>
          <a:prstGeom prst="rect">
            <a:avLst/>
          </a:prstGeom>
          <a:noFill/>
        </p:spPr>
        <p:txBody>
          <a:bodyPr wrap="square" rtlCol="0">
            <a:spAutoFit/>
          </a:bodyPr>
          <a:lstStyle/>
          <a:p>
            <a:r>
              <a:rPr lang="zh-CN" altLang="en-US" sz="5400" b="1" dirty="0">
                <a:solidFill>
                  <a:schemeClr val="bg1"/>
                </a:solidFill>
              </a:rPr>
              <a:t>第二部分</a:t>
            </a:r>
            <a:endParaRPr lang="zh-CN" altLang="en-US" sz="5400" b="1" dirty="0">
              <a:solidFill>
                <a:schemeClr val="bg1"/>
              </a:solidFill>
            </a:endParaRPr>
          </a:p>
        </p:txBody>
      </p:sp>
      <p:grpSp>
        <p:nvGrpSpPr>
          <p:cNvPr id="9" name="组合 8"/>
          <p:cNvGrpSpPr/>
          <p:nvPr/>
        </p:nvGrpSpPr>
        <p:grpSpPr>
          <a:xfrm>
            <a:off x="5178630" y="3392859"/>
            <a:ext cx="3735705" cy="249555"/>
            <a:chOff x="5178630" y="3392859"/>
            <a:chExt cx="3735705" cy="249555"/>
          </a:xfrm>
        </p:grpSpPr>
        <p:sp>
          <p:nvSpPr>
            <p:cNvPr id="10" name="矩形 9"/>
            <p:cNvSpPr/>
            <p:nvPr/>
          </p:nvSpPr>
          <p:spPr>
            <a:xfrm>
              <a:off x="5178630" y="3443461"/>
              <a:ext cx="3735633" cy="198757"/>
            </a:xfrm>
            <a:prstGeom prst="rect">
              <a:avLst/>
            </a:prstGeom>
            <a:solidFill>
              <a:srgbClr val="C0403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n-ea"/>
              </a:endParaRPr>
            </a:p>
          </p:txBody>
        </p:sp>
        <p:sp>
          <p:nvSpPr>
            <p:cNvPr id="11" name="文本框 10"/>
            <p:cNvSpPr txBox="1"/>
            <p:nvPr/>
          </p:nvSpPr>
          <p:spPr>
            <a:xfrm>
              <a:off x="5178630" y="3392859"/>
              <a:ext cx="3735705" cy="249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bg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ym typeface="+mn-ea"/>
                </a:rPr>
                <a:t>生活不仅有眼前的单身，还有远方的奶粉和尿布</a:t>
              </a:r>
              <a:endParaRPr lang="zh-CN" altLang="en-US" dirty="0"/>
            </a:p>
          </p:txBody>
        </p:sp>
      </p:grpSp>
      <p:sp>
        <p:nvSpPr>
          <p:cNvPr id="12" name="文本框 11"/>
          <p:cNvSpPr txBox="1"/>
          <p:nvPr/>
        </p:nvSpPr>
        <p:spPr>
          <a:xfrm>
            <a:off x="5083613" y="3636058"/>
            <a:ext cx="4145834" cy="706755"/>
          </a:xfrm>
          <a:prstGeom prst="rect">
            <a:avLst/>
          </a:prstGeom>
          <a:noFill/>
        </p:spPr>
        <p:txBody>
          <a:bodyPr wrap="square" rtlCol="0">
            <a:spAutoFit/>
          </a:bodyPr>
          <a:lstStyle/>
          <a:p>
            <a:r>
              <a:rPr lang="en-US" altLang="zh-CN" sz="4000" dirty="0">
                <a:solidFill>
                  <a:schemeClr val="bg1"/>
                </a:solidFill>
              </a:rPr>
              <a:t>app</a:t>
            </a:r>
            <a:r>
              <a:rPr lang="zh-CN" altLang="en-US" sz="4000" dirty="0">
                <a:solidFill>
                  <a:schemeClr val="bg1"/>
                </a:solidFill>
              </a:rPr>
              <a:t>内容介绍</a:t>
            </a:r>
            <a:endParaRPr lang="zh-CN" altLang="en-US" sz="4000" dirty="0">
              <a:solidFill>
                <a:schemeClr val="bg1"/>
              </a:solidFill>
            </a:endParaRPr>
          </a:p>
        </p:txBody>
      </p:sp>
      <p:sp>
        <p:nvSpPr>
          <p:cNvPr id="13" name="椭圆 12"/>
          <p:cNvSpPr/>
          <p:nvPr/>
        </p:nvSpPr>
        <p:spPr>
          <a:xfrm>
            <a:off x="2962552" y="2421000"/>
            <a:ext cx="2016000" cy="2016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t>2</a:t>
            </a:r>
            <a:endParaRPr lang="zh-CN" altLang="en-US" sz="12000" b="1" dirty="0"/>
          </a:p>
        </p:txBody>
      </p:sp>
      <p:pic>
        <p:nvPicPr>
          <p:cNvPr id="14"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51" y="314667"/>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50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500"/>
                                        <p:tgtEl>
                                          <p:spTgt spid="5"/>
                                        </p:tgtEl>
                                      </p:cBhvr>
                                    </p:animEffect>
                                  </p:childTnLst>
                                </p:cTn>
                              </p:par>
                              <p:par>
                                <p:cTn id="15" presetID="2" presetClass="entr" presetSubtype="1" decel="10000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ppt_x"/>
                                          </p:val>
                                        </p:tav>
                                        <p:tav tm="100000">
                                          <p:val>
                                            <p:strVal val="#ppt_x"/>
                                          </p:val>
                                        </p:tav>
                                      </p:tavLst>
                                    </p:anim>
                                    <p:anim calcmode="lin" valueType="num">
                                      <p:cBhvr additive="base">
                                        <p:cTn id="18" dur="75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250" fill="hold"/>
                                        <p:tgtEl>
                                          <p:spTgt spid="13"/>
                                        </p:tgtEl>
                                        <p:attrNameLst>
                                          <p:attrName>ppt_w</p:attrName>
                                        </p:attrNameLst>
                                      </p:cBhvr>
                                      <p:tavLst>
                                        <p:tav tm="0">
                                          <p:val>
                                            <p:fltVal val="0"/>
                                          </p:val>
                                        </p:tav>
                                        <p:tav tm="100000">
                                          <p:val>
                                            <p:strVal val="#ppt_w"/>
                                          </p:val>
                                        </p:tav>
                                      </p:tavLst>
                                    </p:anim>
                                    <p:anim calcmode="lin" valueType="num">
                                      <p:cBhvr>
                                        <p:cTn id="27" dur="1250" fill="hold"/>
                                        <p:tgtEl>
                                          <p:spTgt spid="13"/>
                                        </p:tgtEl>
                                        <p:attrNameLst>
                                          <p:attrName>ppt_h</p:attrName>
                                        </p:attrNameLst>
                                      </p:cBhvr>
                                      <p:tavLst>
                                        <p:tav tm="0">
                                          <p:val>
                                            <p:fltVal val="0"/>
                                          </p:val>
                                        </p:tav>
                                        <p:tav tm="100000">
                                          <p:val>
                                            <p:strVal val="#ppt_h"/>
                                          </p:val>
                                        </p:tav>
                                      </p:tavLst>
                                    </p:anim>
                                    <p:anim calcmode="lin" valueType="num">
                                      <p:cBhvr>
                                        <p:cTn id="28" dur="1250" fill="hold"/>
                                        <p:tgtEl>
                                          <p:spTgt spid="13"/>
                                        </p:tgtEl>
                                        <p:attrNameLst>
                                          <p:attrName>style.rotation</p:attrName>
                                        </p:attrNameLst>
                                      </p:cBhvr>
                                      <p:tavLst>
                                        <p:tav tm="0">
                                          <p:val>
                                            <p:fltVal val="360"/>
                                          </p:val>
                                        </p:tav>
                                        <p:tav tm="100000">
                                          <p:val>
                                            <p:fltVal val="0"/>
                                          </p:val>
                                        </p:tav>
                                      </p:tavLst>
                                    </p:anim>
                                    <p:animEffect transition="in" filter="fade">
                                      <p:cBhvr>
                                        <p:cTn id="29" dur="1250"/>
                                        <p:tgtEl>
                                          <p:spTgt spid="1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1500"/>
                                        <p:tgtEl>
                                          <p:spTgt spid="8"/>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500"/>
                                        <p:tgtEl>
                                          <p:spTgt spid="9"/>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7" grpId="0" bldLvl="0" animBg="1"/>
      <p:bldP spid="8" grpId="0"/>
      <p:bldP spid="12" grpId="0"/>
      <p:bldP spid="1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矩形 1"/>
          <p:cNvSpPr/>
          <p:nvPr/>
        </p:nvSpPr>
        <p:spPr>
          <a:xfrm>
            <a:off x="4324377" y="936046"/>
            <a:ext cx="3542665" cy="706755"/>
          </a:xfrm>
          <a:prstGeom prst="rect">
            <a:avLst/>
          </a:prstGeom>
        </p:spPr>
        <p:txBody>
          <a:bodyPr wrap="none">
            <a:spAutoFit/>
          </a:bodyPr>
          <a:lstStyle/>
          <a:p>
            <a:r>
              <a:rPr lang="zh-CN" altLang="en-US" sz="4000" dirty="0">
                <a:solidFill>
                  <a:schemeClr val="tx1"/>
                </a:solidFill>
                <a:effectLst>
                  <a:outerShdw blurRad="38100" dist="19050" dir="2700000" algn="tl" rotWithShape="0">
                    <a:schemeClr val="dk1">
                      <a:alpha val="40000"/>
                    </a:schemeClr>
                  </a:outerShdw>
                </a:effectLst>
                <a:latin typeface="Segoe UI Light" panose="020B0502040204020203"/>
                <a:ea typeface="微软雅黑" panose="020B0503020204020204" pitchFamily="34" charset="-122"/>
                <a:cs typeface="Segoe UI Light" panose="020B0502040204020203"/>
              </a:rPr>
              <a:t>本</a:t>
            </a:r>
            <a:r>
              <a:rPr lang="en-US" altLang="zh-CN" sz="4000" dirty="0">
                <a:solidFill>
                  <a:schemeClr val="tx1"/>
                </a:solidFill>
                <a:effectLst>
                  <a:outerShdw blurRad="38100" dist="19050" dir="2700000" algn="tl" rotWithShape="0">
                    <a:schemeClr val="dk1">
                      <a:alpha val="40000"/>
                    </a:schemeClr>
                  </a:outerShdw>
                </a:effectLst>
                <a:latin typeface="Segoe UI Light" panose="020B0502040204020203"/>
                <a:ea typeface="微软雅黑" panose="020B0503020204020204" pitchFamily="34" charset="-122"/>
                <a:cs typeface="Segoe UI Light" panose="020B0502040204020203"/>
              </a:rPr>
              <a:t>app</a:t>
            </a:r>
            <a:r>
              <a:rPr lang="zh-CN" altLang="en-US" sz="4000" dirty="0">
                <a:solidFill>
                  <a:schemeClr val="tx1"/>
                </a:solidFill>
                <a:effectLst>
                  <a:outerShdw blurRad="38100" dist="19050" dir="2700000" algn="tl" rotWithShape="0">
                    <a:schemeClr val="dk1">
                      <a:alpha val="40000"/>
                    </a:schemeClr>
                  </a:outerShdw>
                </a:effectLst>
                <a:latin typeface="Segoe UI Light" panose="020B0502040204020203"/>
                <a:ea typeface="微软雅黑" panose="020B0503020204020204" pitchFamily="34" charset="-122"/>
                <a:cs typeface="Segoe UI Light" panose="020B0502040204020203"/>
              </a:rPr>
              <a:t>功能详解</a:t>
            </a:r>
            <a:endParaRPr lang="zh-CN" altLang="en-US" sz="4000" dirty="0">
              <a:solidFill>
                <a:schemeClr val="tx1"/>
              </a:solidFill>
              <a:effectLst>
                <a:outerShdw blurRad="38100" dist="19050" dir="2700000" algn="tl" rotWithShape="0">
                  <a:schemeClr val="dk1">
                    <a:alpha val="40000"/>
                  </a:schemeClr>
                </a:outerShdw>
              </a:effectLst>
              <a:latin typeface="Segoe UI Light" panose="020B0502040204020203"/>
              <a:ea typeface="微软雅黑" panose="020B0503020204020204" pitchFamily="34" charset="-122"/>
              <a:cs typeface="Segoe UI Light" panose="020B0502040204020203"/>
            </a:endParaRPr>
          </a:p>
        </p:txBody>
      </p:sp>
      <p:sp>
        <p:nvSpPr>
          <p:cNvPr id="5" name="矩形 4"/>
          <p:cNvSpPr/>
          <p:nvPr/>
        </p:nvSpPr>
        <p:spPr>
          <a:xfrm>
            <a:off x="441351" y="182783"/>
            <a:ext cx="809625" cy="255270"/>
          </a:xfrm>
          <a:prstGeom prst="rect">
            <a:avLst/>
          </a:prstGeom>
        </p:spPr>
        <p:txBody>
          <a:bodyPr wrap="none">
            <a:spAutoFit/>
          </a:bodyPr>
          <a:lstStyle/>
          <a:p>
            <a:r>
              <a:rPr kumimoji="1" lang="en-US" altLang="zh-CN" sz="1065" dirty="0">
                <a:solidFill>
                  <a:srgbClr val="FFFFFF"/>
                </a:solidFill>
                <a:latin typeface="Segoe UI Light" panose="020B0502040204020203"/>
                <a:cs typeface="Segoe UI Light" panose="020B0502040204020203"/>
              </a:rPr>
              <a:t>OfficePLUS</a:t>
            </a:r>
            <a:endParaRPr lang="zh-CN" altLang="en-US" sz="1065" dirty="0">
              <a:solidFill>
                <a:schemeClr val="bg1"/>
              </a:solidFill>
              <a:latin typeface="Segoe UI Light" panose="020B0502040204020203"/>
              <a:cs typeface="Segoe UI Light" panose="020B0502040204020203"/>
            </a:endParaRPr>
          </a:p>
        </p:txBody>
      </p:sp>
      <p:pic>
        <p:nvPicPr>
          <p:cNvPr id="8" name="图片 7" descr="育儿"/>
          <p:cNvPicPr>
            <a:picLocks noChangeAspect="1"/>
          </p:cNvPicPr>
          <p:nvPr/>
        </p:nvPicPr>
        <p:blipFill>
          <a:blip r:embed="rId1"/>
          <a:stretch>
            <a:fillRect/>
          </a:stretch>
        </p:blipFill>
        <p:spPr>
          <a:xfrm>
            <a:off x="22860" y="1642745"/>
            <a:ext cx="12146915" cy="4183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9552" t="52563" r="7700" b="-1515"/>
          <a:stretch>
            <a:fillRect/>
          </a:stretch>
        </p:blipFill>
        <p:spPr>
          <a:xfrm>
            <a:off x="-860953" y="1113984"/>
            <a:ext cx="13913902" cy="4751038"/>
          </a:xfrm>
          <a:prstGeom prst="rect">
            <a:avLst/>
          </a:prstGeom>
        </p:spPr>
      </p:pic>
      <p:sp>
        <p:nvSpPr>
          <p:cNvPr id="3" name="矩形 2"/>
          <p:cNvSpPr/>
          <p:nvPr/>
        </p:nvSpPr>
        <p:spPr>
          <a:xfrm>
            <a:off x="0" y="1145771"/>
            <a:ext cx="12192000" cy="4596938"/>
          </a:xfrm>
          <a:prstGeom prst="rect">
            <a:avLst/>
          </a:prstGeom>
          <a:solidFill>
            <a:srgbClr val="193F6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1257086"/>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5589588"/>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75000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39358" y="2575612"/>
            <a:ext cx="2958925" cy="923330"/>
          </a:xfrm>
          <a:prstGeom prst="rect">
            <a:avLst/>
          </a:prstGeom>
          <a:noFill/>
        </p:spPr>
        <p:txBody>
          <a:bodyPr wrap="square" rtlCol="0">
            <a:spAutoFit/>
          </a:bodyPr>
          <a:lstStyle/>
          <a:p>
            <a:r>
              <a:rPr lang="zh-CN" altLang="en-US" sz="5400" b="1" dirty="0">
                <a:solidFill>
                  <a:schemeClr val="bg1"/>
                </a:solidFill>
              </a:rPr>
              <a:t>第三部分</a:t>
            </a:r>
            <a:endParaRPr lang="zh-CN" altLang="en-US" sz="5400" b="1" dirty="0">
              <a:solidFill>
                <a:schemeClr val="bg1"/>
              </a:solidFill>
            </a:endParaRPr>
          </a:p>
        </p:txBody>
      </p:sp>
      <p:grpSp>
        <p:nvGrpSpPr>
          <p:cNvPr id="9" name="组合 8"/>
          <p:cNvGrpSpPr/>
          <p:nvPr/>
        </p:nvGrpSpPr>
        <p:grpSpPr>
          <a:xfrm>
            <a:off x="5178630" y="3392859"/>
            <a:ext cx="3735633" cy="276860"/>
            <a:chOff x="5178630" y="3392859"/>
            <a:chExt cx="3735633" cy="276860"/>
          </a:xfrm>
        </p:grpSpPr>
        <p:sp>
          <p:nvSpPr>
            <p:cNvPr id="10" name="矩形 9"/>
            <p:cNvSpPr/>
            <p:nvPr/>
          </p:nvSpPr>
          <p:spPr>
            <a:xfrm>
              <a:off x="5178630" y="3443461"/>
              <a:ext cx="3735633" cy="198757"/>
            </a:xfrm>
            <a:prstGeom prst="rect">
              <a:avLst/>
            </a:prstGeom>
            <a:solidFill>
              <a:srgbClr val="C0403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n-ea"/>
              </a:endParaRPr>
            </a:p>
          </p:txBody>
        </p:sp>
        <p:sp>
          <p:nvSpPr>
            <p:cNvPr id="11" name="文本框 10"/>
            <p:cNvSpPr txBox="1"/>
            <p:nvPr/>
          </p:nvSpPr>
          <p:spPr>
            <a:xfrm>
              <a:off x="5178630" y="3392859"/>
              <a:ext cx="3735070" cy="27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bg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生活不仅有眼前的单身还有远方的奶粉和尿布</a:t>
              </a:r>
              <a:endParaRPr lang="zh-CN" altLang="en-US" dirty="0"/>
            </a:p>
          </p:txBody>
        </p:sp>
      </p:grpSp>
      <p:sp>
        <p:nvSpPr>
          <p:cNvPr id="12" name="文本框 11"/>
          <p:cNvSpPr txBox="1"/>
          <p:nvPr/>
        </p:nvSpPr>
        <p:spPr>
          <a:xfrm>
            <a:off x="5178228" y="3669713"/>
            <a:ext cx="4145834" cy="645160"/>
          </a:xfrm>
          <a:prstGeom prst="rect">
            <a:avLst/>
          </a:prstGeom>
          <a:noFill/>
        </p:spPr>
        <p:txBody>
          <a:bodyPr wrap="square" rtlCol="0">
            <a:spAutoFit/>
          </a:bodyPr>
          <a:lstStyle/>
          <a:p>
            <a:r>
              <a:rPr lang="en-US" altLang="zh-CN" sz="3600" dirty="0">
                <a:solidFill>
                  <a:schemeClr val="bg1"/>
                </a:solidFill>
              </a:rPr>
              <a:t>app</a:t>
            </a:r>
            <a:r>
              <a:rPr lang="zh-CN" altLang="en-US" sz="3600" dirty="0">
                <a:solidFill>
                  <a:schemeClr val="bg1"/>
                </a:solidFill>
              </a:rPr>
              <a:t>创意分析</a:t>
            </a:r>
            <a:endParaRPr lang="zh-CN" altLang="en-US" sz="3600" dirty="0">
              <a:solidFill>
                <a:schemeClr val="bg1"/>
              </a:solidFill>
            </a:endParaRPr>
          </a:p>
        </p:txBody>
      </p:sp>
      <p:sp>
        <p:nvSpPr>
          <p:cNvPr id="13" name="椭圆 12"/>
          <p:cNvSpPr/>
          <p:nvPr/>
        </p:nvSpPr>
        <p:spPr>
          <a:xfrm>
            <a:off x="2962552" y="2421000"/>
            <a:ext cx="2016000" cy="2016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t>3</a:t>
            </a:r>
            <a:endParaRPr lang="zh-CN" altLang="en-US" sz="12000" b="1" dirty="0"/>
          </a:p>
        </p:txBody>
      </p:sp>
      <p:pic>
        <p:nvPicPr>
          <p:cNvPr id="14"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51" y="314667"/>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50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500"/>
                                        <p:tgtEl>
                                          <p:spTgt spid="5"/>
                                        </p:tgtEl>
                                      </p:cBhvr>
                                    </p:animEffect>
                                  </p:childTnLst>
                                </p:cTn>
                              </p:par>
                              <p:par>
                                <p:cTn id="15" presetID="2" presetClass="entr" presetSubtype="1" decel="10000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ppt_x"/>
                                          </p:val>
                                        </p:tav>
                                        <p:tav tm="100000">
                                          <p:val>
                                            <p:strVal val="#ppt_x"/>
                                          </p:val>
                                        </p:tav>
                                      </p:tavLst>
                                    </p:anim>
                                    <p:anim calcmode="lin" valueType="num">
                                      <p:cBhvr additive="base">
                                        <p:cTn id="18" dur="75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250" fill="hold"/>
                                        <p:tgtEl>
                                          <p:spTgt spid="13"/>
                                        </p:tgtEl>
                                        <p:attrNameLst>
                                          <p:attrName>ppt_w</p:attrName>
                                        </p:attrNameLst>
                                      </p:cBhvr>
                                      <p:tavLst>
                                        <p:tav tm="0">
                                          <p:val>
                                            <p:fltVal val="0"/>
                                          </p:val>
                                        </p:tav>
                                        <p:tav tm="100000">
                                          <p:val>
                                            <p:strVal val="#ppt_w"/>
                                          </p:val>
                                        </p:tav>
                                      </p:tavLst>
                                    </p:anim>
                                    <p:anim calcmode="lin" valueType="num">
                                      <p:cBhvr>
                                        <p:cTn id="27" dur="1250" fill="hold"/>
                                        <p:tgtEl>
                                          <p:spTgt spid="13"/>
                                        </p:tgtEl>
                                        <p:attrNameLst>
                                          <p:attrName>ppt_h</p:attrName>
                                        </p:attrNameLst>
                                      </p:cBhvr>
                                      <p:tavLst>
                                        <p:tav tm="0">
                                          <p:val>
                                            <p:fltVal val="0"/>
                                          </p:val>
                                        </p:tav>
                                        <p:tav tm="100000">
                                          <p:val>
                                            <p:strVal val="#ppt_h"/>
                                          </p:val>
                                        </p:tav>
                                      </p:tavLst>
                                    </p:anim>
                                    <p:anim calcmode="lin" valueType="num">
                                      <p:cBhvr>
                                        <p:cTn id="28" dur="1250" fill="hold"/>
                                        <p:tgtEl>
                                          <p:spTgt spid="13"/>
                                        </p:tgtEl>
                                        <p:attrNameLst>
                                          <p:attrName>style.rotation</p:attrName>
                                        </p:attrNameLst>
                                      </p:cBhvr>
                                      <p:tavLst>
                                        <p:tav tm="0">
                                          <p:val>
                                            <p:fltVal val="360"/>
                                          </p:val>
                                        </p:tav>
                                        <p:tav tm="100000">
                                          <p:val>
                                            <p:fltVal val="0"/>
                                          </p:val>
                                        </p:tav>
                                      </p:tavLst>
                                    </p:anim>
                                    <p:animEffect transition="in" filter="fade">
                                      <p:cBhvr>
                                        <p:cTn id="29" dur="1250"/>
                                        <p:tgtEl>
                                          <p:spTgt spid="1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1500"/>
                                        <p:tgtEl>
                                          <p:spTgt spid="8"/>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500"/>
                                        <p:tgtEl>
                                          <p:spTgt spid="9"/>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animBg="1"/>
      <p:bldP spid="7" grpId="0" animBg="1"/>
      <p:bldP spid="8" grpId="0"/>
      <p:bldP spid="12"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t="29867" b="59210"/>
          <a:stretch>
            <a:fillRect/>
          </a:stretch>
        </p:blipFill>
        <p:spPr>
          <a:xfrm>
            <a:off x="0" y="0"/>
            <a:ext cx="12192000" cy="998261"/>
          </a:xfrm>
          <a:custGeom>
            <a:avLst/>
            <a:gdLst>
              <a:gd name="connsiteX0" fmla="*/ 0 w 12192000"/>
              <a:gd name="connsiteY0" fmla="*/ 0 h 998261"/>
              <a:gd name="connsiteX1" fmla="*/ 12192000 w 12192000"/>
              <a:gd name="connsiteY1" fmla="*/ 0 h 998261"/>
              <a:gd name="connsiteX2" fmla="*/ 12192000 w 12192000"/>
              <a:gd name="connsiteY2" fmla="*/ 998261 h 998261"/>
              <a:gd name="connsiteX3" fmla="*/ 0 w 12192000"/>
              <a:gd name="connsiteY3" fmla="*/ 998261 h 998261"/>
            </a:gdLst>
            <a:ahLst/>
            <a:cxnLst>
              <a:cxn ang="0">
                <a:pos x="connsiteX0" y="connsiteY0"/>
              </a:cxn>
              <a:cxn ang="0">
                <a:pos x="connsiteX1" y="connsiteY1"/>
              </a:cxn>
              <a:cxn ang="0">
                <a:pos x="connsiteX2" y="connsiteY2"/>
              </a:cxn>
              <a:cxn ang="0">
                <a:pos x="connsiteX3" y="connsiteY3"/>
              </a:cxn>
            </a:cxnLst>
            <a:rect l="l" t="t" r="r" b="b"/>
            <a:pathLst>
              <a:path w="12192000" h="998261">
                <a:moveTo>
                  <a:pt x="0" y="0"/>
                </a:moveTo>
                <a:lnTo>
                  <a:pt x="12192000" y="0"/>
                </a:lnTo>
                <a:lnTo>
                  <a:pt x="12192000" y="998261"/>
                </a:lnTo>
                <a:lnTo>
                  <a:pt x="0" y="998261"/>
                </a:lnTo>
                <a:close/>
              </a:path>
            </a:pathLst>
          </a:custGeom>
        </p:spPr>
      </p:pic>
      <p:sp>
        <p:nvSpPr>
          <p:cNvPr id="3" name="文本框 18"/>
          <p:cNvSpPr>
            <a:spLocks noChangeArrowheads="1"/>
          </p:cNvSpPr>
          <p:nvPr/>
        </p:nvSpPr>
        <p:spPr bwMode="auto">
          <a:xfrm>
            <a:off x="2129621" y="159184"/>
            <a:ext cx="31851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sz="40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创意分析</a:t>
            </a:r>
            <a:endParaRPr lang="zh-CN" altLang="en-US" sz="40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p:nvPr/>
        </p:nvSpPr>
        <p:spPr>
          <a:xfrm>
            <a:off x="1089765" y="-1052186"/>
            <a:ext cx="663879" cy="8768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53644" y="-1052186"/>
            <a:ext cx="663879" cy="876822"/>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a:spLocks noChangeAspect="1"/>
          </p:cNvSpPr>
          <p:nvPr/>
        </p:nvSpPr>
        <p:spPr>
          <a:xfrm>
            <a:off x="3200401" y="4455057"/>
            <a:ext cx="2160000" cy="1862069"/>
          </a:xfrm>
          <a:custGeom>
            <a:avLst/>
            <a:gdLst>
              <a:gd name="connsiteX0" fmla="*/ 1080000 w 2160000"/>
              <a:gd name="connsiteY0" fmla="*/ 0 h 1862069"/>
              <a:gd name="connsiteX1" fmla="*/ 2160000 w 2160000"/>
              <a:gd name="connsiteY1" fmla="*/ 1862069 h 1862069"/>
              <a:gd name="connsiteX2" fmla="*/ 1620000 w 2160000"/>
              <a:gd name="connsiteY2" fmla="*/ 931035 h 1862069"/>
              <a:gd name="connsiteX3" fmla="*/ 1080000 w 2160000"/>
              <a:gd name="connsiteY3" fmla="*/ 1862069 h 1862069"/>
              <a:gd name="connsiteX4" fmla="*/ 0 w 2160000"/>
              <a:gd name="connsiteY4" fmla="*/ 1862069 h 186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1862069">
                <a:moveTo>
                  <a:pt x="1080000" y="0"/>
                </a:moveTo>
                <a:lnTo>
                  <a:pt x="2160000" y="1862069"/>
                </a:lnTo>
                <a:lnTo>
                  <a:pt x="1620000" y="931035"/>
                </a:lnTo>
                <a:lnTo>
                  <a:pt x="1080000" y="1862069"/>
                </a:lnTo>
                <a:lnTo>
                  <a:pt x="0" y="1862069"/>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a:spLocks noChangeAspect="1"/>
          </p:cNvSpPr>
          <p:nvPr/>
        </p:nvSpPr>
        <p:spPr>
          <a:xfrm>
            <a:off x="1040402" y="2592988"/>
            <a:ext cx="2700611" cy="3724138"/>
          </a:xfrm>
          <a:custGeom>
            <a:avLst/>
            <a:gdLst>
              <a:gd name="connsiteX0" fmla="*/ 2160000 w 2700611"/>
              <a:gd name="connsiteY0" fmla="*/ 0 h 3724138"/>
              <a:gd name="connsiteX1" fmla="*/ 2700611 w 2700611"/>
              <a:gd name="connsiteY1" fmla="*/ 932089 h 3724138"/>
              <a:gd name="connsiteX2" fmla="*/ 1081223 w 2700611"/>
              <a:gd name="connsiteY2" fmla="*/ 3724138 h 3724138"/>
              <a:gd name="connsiteX3" fmla="*/ 0 w 2700611"/>
              <a:gd name="connsiteY3" fmla="*/ 3724138 h 3724138"/>
            </a:gdLst>
            <a:ahLst/>
            <a:cxnLst>
              <a:cxn ang="0">
                <a:pos x="connsiteX0" y="connsiteY0"/>
              </a:cxn>
              <a:cxn ang="0">
                <a:pos x="connsiteX1" y="connsiteY1"/>
              </a:cxn>
              <a:cxn ang="0">
                <a:pos x="connsiteX2" y="connsiteY2"/>
              </a:cxn>
              <a:cxn ang="0">
                <a:pos x="connsiteX3" y="connsiteY3"/>
              </a:cxn>
            </a:cxnLst>
            <a:rect l="l" t="t" r="r" b="b"/>
            <a:pathLst>
              <a:path w="2700611" h="3724138">
                <a:moveTo>
                  <a:pt x="2160000" y="0"/>
                </a:moveTo>
                <a:lnTo>
                  <a:pt x="2700611" y="932089"/>
                </a:lnTo>
                <a:lnTo>
                  <a:pt x="1081223" y="3724138"/>
                </a:lnTo>
                <a:lnTo>
                  <a:pt x="0" y="3724138"/>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56"/>
          <p:cNvSpPr>
            <a:spLocks noChangeAspect="1"/>
          </p:cNvSpPr>
          <p:nvPr/>
        </p:nvSpPr>
        <p:spPr>
          <a:xfrm>
            <a:off x="2120401" y="3524022"/>
            <a:ext cx="3240000" cy="2793104"/>
          </a:xfrm>
          <a:custGeom>
            <a:avLst/>
            <a:gdLst>
              <a:gd name="connsiteX0" fmla="*/ 1620000 w 3240000"/>
              <a:gd name="connsiteY0" fmla="*/ 0 h 2793104"/>
              <a:gd name="connsiteX1" fmla="*/ 3240000 w 3240000"/>
              <a:gd name="connsiteY1" fmla="*/ 2793104 h 2793104"/>
              <a:gd name="connsiteX2" fmla="*/ 2160000 w 3240000"/>
              <a:gd name="connsiteY2" fmla="*/ 931035 h 2793104"/>
              <a:gd name="connsiteX3" fmla="*/ 1080000 w 3240000"/>
              <a:gd name="connsiteY3" fmla="*/ 2793104 h 2793104"/>
              <a:gd name="connsiteX4" fmla="*/ 0 w 3240000"/>
              <a:gd name="connsiteY4" fmla="*/ 2793104 h 2793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2793104">
                <a:moveTo>
                  <a:pt x="1620000" y="0"/>
                </a:moveTo>
                <a:lnTo>
                  <a:pt x="3240000" y="2793104"/>
                </a:lnTo>
                <a:lnTo>
                  <a:pt x="2160000" y="931035"/>
                </a:lnTo>
                <a:lnTo>
                  <a:pt x="1080000" y="2793104"/>
                </a:lnTo>
                <a:lnTo>
                  <a:pt x="0" y="2793104"/>
                </a:lnTo>
                <a:close/>
              </a:path>
            </a:pathLst>
          </a:custGeom>
          <a:solidFill>
            <a:srgbClr val="2E2E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等腰三角形 66"/>
          <p:cNvSpPr>
            <a:spLocks noChangeAspect="1"/>
          </p:cNvSpPr>
          <p:nvPr/>
        </p:nvSpPr>
        <p:spPr>
          <a:xfrm>
            <a:off x="4280401" y="5386092"/>
            <a:ext cx="1080000" cy="931034"/>
          </a:xfrm>
          <a:prstGeom prst="triangle">
            <a:avLst/>
          </a:prstGeom>
          <a:solidFill>
            <a:srgbClr val="2E2E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肘形连接符 67"/>
          <p:cNvCxnSpPr/>
          <p:nvPr/>
        </p:nvCxnSpPr>
        <p:spPr>
          <a:xfrm rot="5400000" flipH="1" flipV="1">
            <a:off x="4633719" y="713698"/>
            <a:ext cx="445973" cy="3312608"/>
          </a:xfrm>
          <a:prstGeom prst="bentConnector2">
            <a:avLst/>
          </a:prstGeom>
          <a:ln w="1905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9" name="肘形连接符 68"/>
          <p:cNvCxnSpPr/>
          <p:nvPr/>
        </p:nvCxnSpPr>
        <p:spPr>
          <a:xfrm rot="5400000" flipH="1" flipV="1">
            <a:off x="4910031" y="1921044"/>
            <a:ext cx="433349" cy="2772608"/>
          </a:xfrm>
          <a:prstGeom prst="bentConnector2">
            <a:avLst/>
          </a:prstGeom>
          <a:ln w="19050">
            <a:solidFill>
              <a:srgbClr val="2E2E2E"/>
            </a:solidFill>
          </a:ln>
          <a:effectLst/>
        </p:spPr>
        <p:style>
          <a:lnRef idx="1">
            <a:schemeClr val="accent1"/>
          </a:lnRef>
          <a:fillRef idx="0">
            <a:schemeClr val="accent1"/>
          </a:fillRef>
          <a:effectRef idx="0">
            <a:schemeClr val="accent1"/>
          </a:effectRef>
          <a:fontRef idx="minor">
            <a:schemeClr val="tx1"/>
          </a:fontRef>
        </p:style>
      </p:cxnSp>
      <p:cxnSp>
        <p:nvCxnSpPr>
          <p:cNvPr id="70" name="肘形连接符 69"/>
          <p:cNvCxnSpPr/>
          <p:nvPr/>
        </p:nvCxnSpPr>
        <p:spPr>
          <a:xfrm rot="5400000" flipH="1" flipV="1">
            <a:off x="5186342" y="3128390"/>
            <a:ext cx="420726" cy="2232608"/>
          </a:xfrm>
          <a:prstGeom prst="bentConnector2">
            <a:avLst/>
          </a:prstGeom>
          <a:ln w="1905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1" name="肘形连接符 70"/>
          <p:cNvCxnSpPr/>
          <p:nvPr/>
        </p:nvCxnSpPr>
        <p:spPr>
          <a:xfrm rot="5400000" flipH="1" flipV="1">
            <a:off x="5462654" y="4335737"/>
            <a:ext cx="408102" cy="1692608"/>
          </a:xfrm>
          <a:prstGeom prst="bentConnector2">
            <a:avLst/>
          </a:prstGeom>
          <a:ln w="19050">
            <a:solidFill>
              <a:srgbClr val="2E2E2E"/>
            </a:solidFill>
          </a:ln>
          <a:effectLst/>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962007" y="1842934"/>
            <a:ext cx="589280" cy="583565"/>
          </a:xfrm>
          <a:prstGeom prst="rect">
            <a:avLst/>
          </a:prstGeom>
          <a:noFill/>
          <a:effectLst/>
        </p:spPr>
        <p:txBody>
          <a:bodyPr wrap="none" rtlCol="0">
            <a:spAutoFit/>
          </a:bodyPr>
          <a:lstStyle/>
          <a:p>
            <a:r>
              <a:rPr lang="zh-CN" altLang="en-US" sz="3200" dirty="0" smtClean="0">
                <a:solidFill>
                  <a:srgbClr val="2E2E2E"/>
                </a:solidFill>
                <a:latin typeface="微软雅黑" panose="020B0503020204020204" pitchFamily="34" charset="-122"/>
                <a:ea typeface="微软雅黑" panose="020B0503020204020204" pitchFamily="34" charset="-122"/>
              </a:rPr>
              <a:t>衣</a:t>
            </a:r>
            <a:endParaRPr lang="zh-CN" altLang="en-US" sz="3200" dirty="0" smtClean="0">
              <a:solidFill>
                <a:srgbClr val="2E2E2E"/>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962006" y="2780280"/>
            <a:ext cx="589280" cy="583565"/>
          </a:xfrm>
          <a:prstGeom prst="rect">
            <a:avLst/>
          </a:prstGeom>
          <a:noFill/>
          <a:effectLst/>
        </p:spPr>
        <p:txBody>
          <a:bodyPr wrap="none" rtlCol="0">
            <a:spAutoFit/>
          </a:bodyPr>
          <a:lstStyle/>
          <a:p>
            <a:r>
              <a:rPr lang="zh-CN" altLang="en-US" sz="3200" dirty="0" smtClean="0">
                <a:solidFill>
                  <a:srgbClr val="2E2E2E"/>
                </a:solidFill>
                <a:latin typeface="黑体" panose="02010609060101010101" charset="-122"/>
                <a:ea typeface="黑体" panose="02010609060101010101" charset="-122"/>
              </a:rPr>
              <a:t>食</a:t>
            </a:r>
            <a:endParaRPr lang="zh-CN" altLang="en-US" sz="3200" dirty="0" smtClean="0">
              <a:solidFill>
                <a:srgbClr val="2E2E2E"/>
              </a:solidFill>
              <a:latin typeface="黑体" panose="02010609060101010101" charset="-122"/>
              <a:ea typeface="黑体" panose="02010609060101010101" charset="-122"/>
            </a:endParaRPr>
          </a:p>
        </p:txBody>
      </p:sp>
      <p:sp>
        <p:nvSpPr>
          <p:cNvPr id="78" name="文本框 77"/>
          <p:cNvSpPr txBox="1"/>
          <p:nvPr/>
        </p:nvSpPr>
        <p:spPr>
          <a:xfrm>
            <a:off x="6942658" y="3834415"/>
            <a:ext cx="589280" cy="583565"/>
          </a:xfrm>
          <a:prstGeom prst="rect">
            <a:avLst/>
          </a:prstGeom>
          <a:noFill/>
          <a:effectLst/>
        </p:spPr>
        <p:txBody>
          <a:bodyPr wrap="none" rtlCol="0">
            <a:spAutoFit/>
          </a:bodyPr>
          <a:lstStyle/>
          <a:p>
            <a:r>
              <a:rPr lang="zh-CN" altLang="en-US" sz="3200" dirty="0" smtClean="0">
                <a:solidFill>
                  <a:srgbClr val="2E2E2E"/>
                </a:solidFill>
                <a:latin typeface="黑体" panose="02010609060101010101" charset="-122"/>
                <a:ea typeface="黑体" panose="02010609060101010101" charset="-122"/>
              </a:rPr>
              <a:t>住</a:t>
            </a:r>
            <a:endParaRPr lang="zh-CN" altLang="en-US" sz="3200" dirty="0" smtClean="0">
              <a:solidFill>
                <a:srgbClr val="2E2E2E"/>
              </a:solidFill>
              <a:latin typeface="黑体" panose="02010609060101010101" charset="-122"/>
              <a:ea typeface="黑体" panose="02010609060101010101" charset="-122"/>
            </a:endParaRPr>
          </a:p>
        </p:txBody>
      </p:sp>
      <p:sp>
        <p:nvSpPr>
          <p:cNvPr id="79" name="文本框 78"/>
          <p:cNvSpPr txBox="1"/>
          <p:nvPr/>
        </p:nvSpPr>
        <p:spPr>
          <a:xfrm>
            <a:off x="6923310" y="4771761"/>
            <a:ext cx="591185" cy="583565"/>
          </a:xfrm>
          <a:prstGeom prst="rect">
            <a:avLst/>
          </a:prstGeom>
          <a:noFill/>
          <a:effectLst/>
        </p:spPr>
        <p:txBody>
          <a:bodyPr wrap="none" rtlCol="0">
            <a:spAutoFit/>
          </a:bodyPr>
          <a:lstStyle/>
          <a:p>
            <a:r>
              <a:rPr lang="zh-CN" altLang="en-US" sz="3200" b="1"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行</a:t>
            </a:r>
            <a:endParaRPr lang="zh-CN" altLang="en-US" sz="3200" b="1"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pic>
        <p:nvPicPr>
          <p:cNvPr id="4" name="图片 3"/>
          <p:cNvPicPr>
            <a:picLocks noChangeAspect="1"/>
          </p:cNvPicPr>
          <p:nvPr/>
        </p:nvPicPr>
        <p:blipFill>
          <a:blip r:embed="rId2"/>
          <a:stretch>
            <a:fillRect/>
          </a:stretch>
        </p:blipFill>
        <p:spPr>
          <a:xfrm>
            <a:off x="3049905" y="3214370"/>
            <a:ext cx="428625" cy="428625"/>
          </a:xfrm>
          <a:prstGeom prst="rect">
            <a:avLst/>
          </a:prstGeom>
        </p:spPr>
      </p:pic>
      <p:pic>
        <p:nvPicPr>
          <p:cNvPr id="6" name="图片 5"/>
          <p:cNvPicPr>
            <a:picLocks noChangeAspect="1"/>
          </p:cNvPicPr>
          <p:nvPr/>
        </p:nvPicPr>
        <p:blipFill>
          <a:blip r:embed="rId3"/>
          <a:stretch>
            <a:fillRect/>
          </a:stretch>
        </p:blipFill>
        <p:spPr>
          <a:xfrm>
            <a:off x="4139565" y="4977130"/>
            <a:ext cx="408940" cy="408940"/>
          </a:xfrm>
          <a:prstGeom prst="rect">
            <a:avLst/>
          </a:prstGeom>
        </p:spPr>
      </p:pic>
      <p:pic>
        <p:nvPicPr>
          <p:cNvPr id="7" name="图片 6"/>
          <p:cNvPicPr>
            <a:picLocks noChangeAspect="1"/>
          </p:cNvPicPr>
          <p:nvPr/>
        </p:nvPicPr>
        <p:blipFill>
          <a:blip r:embed="rId4"/>
          <a:stretch>
            <a:fillRect/>
          </a:stretch>
        </p:blipFill>
        <p:spPr>
          <a:xfrm>
            <a:off x="4613275" y="5902960"/>
            <a:ext cx="414020" cy="414020"/>
          </a:xfrm>
          <a:prstGeom prst="rect">
            <a:avLst/>
          </a:prstGeom>
        </p:spPr>
      </p:pic>
      <p:pic>
        <p:nvPicPr>
          <p:cNvPr id="10" name="图片 9"/>
          <p:cNvPicPr>
            <a:picLocks noChangeAspect="1"/>
          </p:cNvPicPr>
          <p:nvPr/>
        </p:nvPicPr>
        <p:blipFill>
          <a:blip r:embed="rId5"/>
          <a:stretch>
            <a:fillRect/>
          </a:stretch>
        </p:blipFill>
        <p:spPr>
          <a:xfrm>
            <a:off x="3520440" y="4034155"/>
            <a:ext cx="439420" cy="43942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9552" t="52563" r="7700" b="-1515"/>
          <a:stretch>
            <a:fillRect/>
          </a:stretch>
        </p:blipFill>
        <p:spPr>
          <a:xfrm>
            <a:off x="-860953" y="1113984"/>
            <a:ext cx="13913902" cy="4751038"/>
          </a:xfrm>
          <a:prstGeom prst="rect">
            <a:avLst/>
          </a:prstGeom>
        </p:spPr>
      </p:pic>
      <p:sp>
        <p:nvSpPr>
          <p:cNvPr id="3" name="矩形 2"/>
          <p:cNvSpPr/>
          <p:nvPr/>
        </p:nvSpPr>
        <p:spPr>
          <a:xfrm>
            <a:off x="0" y="1145771"/>
            <a:ext cx="12192000" cy="4596938"/>
          </a:xfrm>
          <a:prstGeom prst="rect">
            <a:avLst/>
          </a:prstGeom>
          <a:solidFill>
            <a:srgbClr val="193F6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1257086"/>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5589588"/>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75000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39358" y="2575612"/>
            <a:ext cx="2958925" cy="923330"/>
          </a:xfrm>
          <a:prstGeom prst="rect">
            <a:avLst/>
          </a:prstGeom>
          <a:noFill/>
        </p:spPr>
        <p:txBody>
          <a:bodyPr wrap="square" rtlCol="0">
            <a:spAutoFit/>
          </a:bodyPr>
          <a:lstStyle/>
          <a:p>
            <a:r>
              <a:rPr lang="zh-CN" altLang="en-US" sz="5400" b="1" dirty="0">
                <a:solidFill>
                  <a:schemeClr val="bg1"/>
                </a:solidFill>
              </a:rPr>
              <a:t>第四部分</a:t>
            </a:r>
            <a:endParaRPr lang="zh-CN" altLang="en-US" sz="5400" b="1" dirty="0">
              <a:solidFill>
                <a:schemeClr val="bg1"/>
              </a:solidFill>
            </a:endParaRPr>
          </a:p>
        </p:txBody>
      </p:sp>
      <p:grpSp>
        <p:nvGrpSpPr>
          <p:cNvPr id="9" name="组合 8"/>
          <p:cNvGrpSpPr/>
          <p:nvPr/>
        </p:nvGrpSpPr>
        <p:grpSpPr>
          <a:xfrm>
            <a:off x="5178630" y="3392859"/>
            <a:ext cx="3863975" cy="249359"/>
            <a:chOff x="5178630" y="3392859"/>
            <a:chExt cx="3863975" cy="249359"/>
          </a:xfrm>
        </p:grpSpPr>
        <p:sp>
          <p:nvSpPr>
            <p:cNvPr id="10" name="矩形 9"/>
            <p:cNvSpPr/>
            <p:nvPr/>
          </p:nvSpPr>
          <p:spPr>
            <a:xfrm>
              <a:off x="5178630" y="3443461"/>
              <a:ext cx="3735633" cy="198757"/>
            </a:xfrm>
            <a:prstGeom prst="rect">
              <a:avLst/>
            </a:prstGeom>
            <a:solidFill>
              <a:srgbClr val="C0403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n-ea"/>
              </a:endParaRPr>
            </a:p>
          </p:txBody>
        </p:sp>
        <p:sp>
          <p:nvSpPr>
            <p:cNvPr id="11" name="文本框 10"/>
            <p:cNvSpPr txBox="1"/>
            <p:nvPr/>
          </p:nvSpPr>
          <p:spPr>
            <a:xfrm>
              <a:off x="5178630" y="3392859"/>
              <a:ext cx="3863975" cy="24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bg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dirty="0"/>
                <a:t>生活不仅有眼前的单身，还有远方的奶粉和尿布</a:t>
              </a:r>
              <a:endParaRPr lang="zh-CN" dirty="0"/>
            </a:p>
          </p:txBody>
        </p:sp>
      </p:grpSp>
      <p:sp>
        <p:nvSpPr>
          <p:cNvPr id="12" name="文本框 11"/>
          <p:cNvSpPr txBox="1"/>
          <p:nvPr/>
        </p:nvSpPr>
        <p:spPr>
          <a:xfrm>
            <a:off x="5083613" y="3636058"/>
            <a:ext cx="4145834" cy="645160"/>
          </a:xfrm>
          <a:prstGeom prst="rect">
            <a:avLst/>
          </a:prstGeom>
          <a:noFill/>
        </p:spPr>
        <p:txBody>
          <a:bodyPr wrap="square" rtlCol="0">
            <a:spAutoFit/>
          </a:bodyPr>
          <a:lstStyle/>
          <a:p>
            <a:r>
              <a:rPr lang="en-US" sz="3600" dirty="0">
                <a:solidFill>
                  <a:schemeClr val="bg1"/>
                </a:solidFill>
              </a:rPr>
              <a:t>app</a:t>
            </a:r>
            <a:r>
              <a:rPr lang="zh-CN" altLang="en-US" sz="3600" dirty="0">
                <a:solidFill>
                  <a:schemeClr val="bg1"/>
                </a:solidFill>
              </a:rPr>
              <a:t>发展规划</a:t>
            </a:r>
            <a:endParaRPr lang="zh-CN" altLang="en-US" sz="3600" dirty="0">
              <a:solidFill>
                <a:schemeClr val="bg1"/>
              </a:solidFill>
            </a:endParaRPr>
          </a:p>
        </p:txBody>
      </p:sp>
      <p:sp>
        <p:nvSpPr>
          <p:cNvPr id="13" name="椭圆 12"/>
          <p:cNvSpPr/>
          <p:nvPr/>
        </p:nvSpPr>
        <p:spPr>
          <a:xfrm>
            <a:off x="2962552" y="2421000"/>
            <a:ext cx="2016000" cy="2016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t>4</a:t>
            </a:r>
            <a:endParaRPr lang="zh-CN" altLang="en-US" sz="12000" b="1" dirty="0"/>
          </a:p>
        </p:txBody>
      </p:sp>
      <p:pic>
        <p:nvPicPr>
          <p:cNvPr id="14"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51" y="314667"/>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50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500"/>
                                        <p:tgtEl>
                                          <p:spTgt spid="5"/>
                                        </p:tgtEl>
                                      </p:cBhvr>
                                    </p:animEffect>
                                  </p:childTnLst>
                                </p:cTn>
                              </p:par>
                              <p:par>
                                <p:cTn id="15" presetID="2" presetClass="entr" presetSubtype="1" decel="10000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ppt_x"/>
                                          </p:val>
                                        </p:tav>
                                        <p:tav tm="100000">
                                          <p:val>
                                            <p:strVal val="#ppt_x"/>
                                          </p:val>
                                        </p:tav>
                                      </p:tavLst>
                                    </p:anim>
                                    <p:anim calcmode="lin" valueType="num">
                                      <p:cBhvr additive="base">
                                        <p:cTn id="18" dur="75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250" fill="hold"/>
                                        <p:tgtEl>
                                          <p:spTgt spid="13"/>
                                        </p:tgtEl>
                                        <p:attrNameLst>
                                          <p:attrName>ppt_w</p:attrName>
                                        </p:attrNameLst>
                                      </p:cBhvr>
                                      <p:tavLst>
                                        <p:tav tm="0">
                                          <p:val>
                                            <p:fltVal val="0"/>
                                          </p:val>
                                        </p:tav>
                                        <p:tav tm="100000">
                                          <p:val>
                                            <p:strVal val="#ppt_w"/>
                                          </p:val>
                                        </p:tav>
                                      </p:tavLst>
                                    </p:anim>
                                    <p:anim calcmode="lin" valueType="num">
                                      <p:cBhvr>
                                        <p:cTn id="27" dur="1250" fill="hold"/>
                                        <p:tgtEl>
                                          <p:spTgt spid="13"/>
                                        </p:tgtEl>
                                        <p:attrNameLst>
                                          <p:attrName>ppt_h</p:attrName>
                                        </p:attrNameLst>
                                      </p:cBhvr>
                                      <p:tavLst>
                                        <p:tav tm="0">
                                          <p:val>
                                            <p:fltVal val="0"/>
                                          </p:val>
                                        </p:tav>
                                        <p:tav tm="100000">
                                          <p:val>
                                            <p:strVal val="#ppt_h"/>
                                          </p:val>
                                        </p:tav>
                                      </p:tavLst>
                                    </p:anim>
                                    <p:anim calcmode="lin" valueType="num">
                                      <p:cBhvr>
                                        <p:cTn id="28" dur="1250" fill="hold"/>
                                        <p:tgtEl>
                                          <p:spTgt spid="13"/>
                                        </p:tgtEl>
                                        <p:attrNameLst>
                                          <p:attrName>style.rotation</p:attrName>
                                        </p:attrNameLst>
                                      </p:cBhvr>
                                      <p:tavLst>
                                        <p:tav tm="0">
                                          <p:val>
                                            <p:fltVal val="360"/>
                                          </p:val>
                                        </p:tav>
                                        <p:tav tm="100000">
                                          <p:val>
                                            <p:fltVal val="0"/>
                                          </p:val>
                                        </p:tav>
                                      </p:tavLst>
                                    </p:anim>
                                    <p:animEffect transition="in" filter="fade">
                                      <p:cBhvr>
                                        <p:cTn id="29" dur="1250"/>
                                        <p:tgtEl>
                                          <p:spTgt spid="1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1500"/>
                                        <p:tgtEl>
                                          <p:spTgt spid="8"/>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500"/>
                                        <p:tgtEl>
                                          <p:spTgt spid="9"/>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animBg="1"/>
      <p:bldP spid="7" grpId="0" animBg="1"/>
      <p:bldP spid="8" grpId="0"/>
      <p:bldP spid="12"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946969"/>
            <a:ext cx="12192000" cy="4964061"/>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38269" r="2"/>
          <a:stretch>
            <a:fillRect/>
          </a:stretch>
        </p:blipFill>
        <p:spPr>
          <a:xfrm>
            <a:off x="8882855" y="1659630"/>
            <a:ext cx="2244287" cy="2170102"/>
          </a:xfrm>
          <a:prstGeom prst="roundRect">
            <a:avLst/>
          </a:prstGeom>
          <a:ln w="19050">
            <a:solidFill>
              <a:schemeClr val="bg1"/>
            </a:solidFill>
          </a:ln>
          <a:effectLst>
            <a:outerShdw blurRad="292100" dist="139700" dir="2700000" algn="tl" rotWithShape="0">
              <a:srgbClr val="333333">
                <a:alpha val="80000"/>
              </a:srgbClr>
            </a:outerShdw>
          </a:effectLst>
        </p:spPr>
      </p:pic>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19014" r="9700"/>
          <a:stretch>
            <a:fillRect/>
          </a:stretch>
        </p:blipFill>
        <p:spPr>
          <a:xfrm>
            <a:off x="4973856" y="1659630"/>
            <a:ext cx="2244287" cy="2148016"/>
          </a:xfrm>
          <a:prstGeom prst="roundRect">
            <a:avLst/>
          </a:prstGeom>
          <a:ln w="19050">
            <a:solidFill>
              <a:schemeClr val="bg1"/>
            </a:solidFill>
          </a:ln>
          <a:effectLst>
            <a:outerShdw blurRad="304800" dist="50800" dir="5400000" algn="ctr" rotWithShape="0">
              <a:srgbClr val="000000">
                <a:alpha val="96000"/>
              </a:srgbClr>
            </a:outerShdw>
          </a:effectLst>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8287" t="3434" r="9306"/>
          <a:stretch>
            <a:fillRect/>
          </a:stretch>
        </p:blipFill>
        <p:spPr>
          <a:xfrm>
            <a:off x="1085061" y="1600976"/>
            <a:ext cx="2244287" cy="2206670"/>
          </a:xfrm>
          <a:prstGeom prst="roundRect">
            <a:avLst/>
          </a:prstGeom>
          <a:ln w="19050">
            <a:solidFill>
              <a:schemeClr val="bg1"/>
            </a:solidFill>
          </a:ln>
          <a:effectLst>
            <a:outerShdw blurRad="317500" dist="50800" dir="5400000" algn="ctr" rotWithShape="0">
              <a:srgbClr val="000000">
                <a:alpha val="66000"/>
              </a:srgbClr>
            </a:outerShdw>
          </a:effectLst>
        </p:spPr>
      </p:pic>
      <p:grpSp>
        <p:nvGrpSpPr>
          <p:cNvPr id="2" name="组合 1"/>
          <p:cNvGrpSpPr/>
          <p:nvPr/>
        </p:nvGrpSpPr>
        <p:grpSpPr>
          <a:xfrm>
            <a:off x="8697843" y="4225794"/>
            <a:ext cx="2573902" cy="542563"/>
            <a:chOff x="1217225" y="1991587"/>
            <a:chExt cx="2573902" cy="542563"/>
          </a:xfrm>
        </p:grpSpPr>
        <p:sp>
          <p:nvSpPr>
            <p:cNvPr id="3" name="文本框 2"/>
            <p:cNvSpPr txBox="1"/>
            <p:nvPr/>
          </p:nvSpPr>
          <p:spPr>
            <a:xfrm>
              <a:off x="1217225" y="2227445"/>
              <a:ext cx="2573902" cy="306705"/>
            </a:xfrm>
            <a:prstGeom prst="rect">
              <a:avLst/>
            </a:prstGeom>
            <a:noFill/>
          </p:spPr>
          <p:txBody>
            <a:bodyPr wrap="square" rtlCol="0">
              <a:spAutoFit/>
            </a:bodyPr>
            <a:lstStyle/>
            <a:p>
              <a:pPr algn="ctr"/>
              <a:endParaRPr lang="zh-CN" altLang="en-US" sz="1400" dirty="0">
                <a:solidFill>
                  <a:schemeClr val="bg1"/>
                </a:solidFill>
                <a:latin typeface="+mn-ea"/>
              </a:endParaRPr>
            </a:p>
          </p:txBody>
        </p:sp>
        <p:sp>
          <p:nvSpPr>
            <p:cNvPr id="4" name="文本框 3"/>
            <p:cNvSpPr txBox="1"/>
            <p:nvPr/>
          </p:nvSpPr>
          <p:spPr>
            <a:xfrm>
              <a:off x="1801178" y="1991587"/>
              <a:ext cx="1405996" cy="337185"/>
            </a:xfrm>
            <a:prstGeom prst="rect">
              <a:avLst/>
            </a:prstGeom>
            <a:noFill/>
          </p:spPr>
          <p:txBody>
            <a:bodyPr wrap="square" rtlCol="0">
              <a:spAutoFit/>
            </a:bodyPr>
            <a:lstStyle/>
            <a:p>
              <a:pPr algn="ctr"/>
              <a:r>
                <a:rPr lang="zh-CN" altLang="en-US" sz="1600" dirty="0">
                  <a:solidFill>
                    <a:schemeClr val="bg1"/>
                  </a:solidFill>
                </a:rPr>
                <a:t>婴幼儿商城</a:t>
              </a:r>
              <a:endParaRPr lang="zh-CN" altLang="en-US" sz="1600" dirty="0">
                <a:solidFill>
                  <a:schemeClr val="bg1"/>
                </a:solidFill>
              </a:endParaRPr>
            </a:p>
          </p:txBody>
        </p:sp>
      </p:grpSp>
      <p:grpSp>
        <p:nvGrpSpPr>
          <p:cNvPr id="5" name="组合 4"/>
          <p:cNvGrpSpPr/>
          <p:nvPr/>
        </p:nvGrpSpPr>
        <p:grpSpPr>
          <a:xfrm>
            <a:off x="4809049" y="4225794"/>
            <a:ext cx="2573902" cy="542563"/>
            <a:chOff x="1217225" y="1991587"/>
            <a:chExt cx="2573902" cy="542563"/>
          </a:xfrm>
        </p:grpSpPr>
        <p:sp>
          <p:nvSpPr>
            <p:cNvPr id="6" name="文本框 5"/>
            <p:cNvSpPr txBox="1"/>
            <p:nvPr/>
          </p:nvSpPr>
          <p:spPr>
            <a:xfrm>
              <a:off x="1217225" y="2227445"/>
              <a:ext cx="2573902" cy="306705"/>
            </a:xfrm>
            <a:prstGeom prst="rect">
              <a:avLst/>
            </a:prstGeom>
            <a:noFill/>
          </p:spPr>
          <p:txBody>
            <a:bodyPr wrap="square" rtlCol="0">
              <a:spAutoFit/>
            </a:bodyPr>
            <a:lstStyle/>
            <a:p>
              <a:pPr algn="ctr"/>
              <a:endParaRPr lang="zh-CN" altLang="en-US" sz="1400" dirty="0">
                <a:solidFill>
                  <a:schemeClr val="bg1"/>
                </a:solidFill>
                <a:latin typeface="+mn-ea"/>
              </a:endParaRPr>
            </a:p>
          </p:txBody>
        </p:sp>
        <p:sp>
          <p:nvSpPr>
            <p:cNvPr id="7" name="文本框 6"/>
            <p:cNvSpPr txBox="1"/>
            <p:nvPr/>
          </p:nvSpPr>
          <p:spPr>
            <a:xfrm>
              <a:off x="1801178" y="1991587"/>
              <a:ext cx="1405996" cy="337185"/>
            </a:xfrm>
            <a:prstGeom prst="rect">
              <a:avLst/>
            </a:prstGeom>
            <a:noFill/>
          </p:spPr>
          <p:txBody>
            <a:bodyPr wrap="square" rtlCol="0">
              <a:spAutoFit/>
            </a:bodyPr>
            <a:lstStyle/>
            <a:p>
              <a:pPr algn="ctr"/>
              <a:r>
                <a:rPr lang="zh-CN" altLang="en-US" sz="1600" dirty="0">
                  <a:solidFill>
                    <a:schemeClr val="bg1"/>
                  </a:solidFill>
                </a:rPr>
                <a:t>广告接入</a:t>
              </a:r>
              <a:endParaRPr lang="zh-CN" altLang="en-US" sz="1600" dirty="0">
                <a:solidFill>
                  <a:schemeClr val="bg1"/>
                </a:solidFill>
              </a:endParaRPr>
            </a:p>
          </p:txBody>
        </p:sp>
      </p:grpSp>
      <p:grpSp>
        <p:nvGrpSpPr>
          <p:cNvPr id="8" name="组合 7"/>
          <p:cNvGrpSpPr/>
          <p:nvPr/>
        </p:nvGrpSpPr>
        <p:grpSpPr>
          <a:xfrm>
            <a:off x="920254" y="4225794"/>
            <a:ext cx="2573902" cy="542563"/>
            <a:chOff x="1217225" y="1991587"/>
            <a:chExt cx="2573902" cy="542563"/>
          </a:xfrm>
        </p:grpSpPr>
        <p:sp>
          <p:nvSpPr>
            <p:cNvPr id="9" name="文本框 8"/>
            <p:cNvSpPr txBox="1"/>
            <p:nvPr/>
          </p:nvSpPr>
          <p:spPr>
            <a:xfrm>
              <a:off x="1217225" y="2227445"/>
              <a:ext cx="2573902" cy="306705"/>
            </a:xfrm>
            <a:prstGeom prst="rect">
              <a:avLst/>
            </a:prstGeom>
            <a:noFill/>
          </p:spPr>
          <p:txBody>
            <a:bodyPr wrap="square" rtlCol="0">
              <a:spAutoFit/>
            </a:bodyPr>
            <a:lstStyle/>
            <a:p>
              <a:pPr algn="ctr"/>
              <a:r>
                <a:rPr lang="zh-CN" altLang="en-US" sz="1400" dirty="0">
                  <a:solidFill>
                    <a:schemeClr val="bg1"/>
                  </a:solidFill>
                  <a:latin typeface="+mn-ea"/>
                </a:rPr>
                <a:t>线上推广与线下推广</a:t>
              </a:r>
              <a:endParaRPr lang="zh-CN" altLang="en-US" sz="1400" dirty="0">
                <a:solidFill>
                  <a:schemeClr val="bg1"/>
                </a:solidFill>
                <a:latin typeface="+mn-ea"/>
              </a:endParaRPr>
            </a:p>
          </p:txBody>
        </p:sp>
        <p:sp>
          <p:nvSpPr>
            <p:cNvPr id="10" name="文本框 9"/>
            <p:cNvSpPr txBox="1"/>
            <p:nvPr/>
          </p:nvSpPr>
          <p:spPr>
            <a:xfrm>
              <a:off x="1801178" y="1991587"/>
              <a:ext cx="1405996" cy="337185"/>
            </a:xfrm>
            <a:prstGeom prst="rect">
              <a:avLst/>
            </a:prstGeom>
            <a:noFill/>
          </p:spPr>
          <p:txBody>
            <a:bodyPr wrap="square" rtlCol="0">
              <a:spAutoFit/>
            </a:bodyPr>
            <a:lstStyle/>
            <a:p>
              <a:pPr algn="ctr"/>
              <a:r>
                <a:rPr kumimoji="1" lang="zh-CN" altLang="en-US" sz="1600" dirty="0">
                  <a:solidFill>
                    <a:schemeClr val="bg1"/>
                  </a:solidFill>
                  <a:sym typeface="+mn-ea"/>
                </a:rPr>
                <a:t>引流</a:t>
              </a:r>
              <a:endParaRPr lang="zh-CN" altLang="en-US" sz="1600" dirty="0">
                <a:solidFill>
                  <a:schemeClr val="bg1"/>
                </a:solidFill>
              </a:endParaRPr>
            </a:p>
          </p:txBody>
        </p:sp>
      </p:grpSp>
      <p:pic>
        <p:nvPicPr>
          <p:cNvPr id="14" name="Picture 2" descr="C:\Users\HP\Desktop\校徽＋校名png\校徽＋校名 白边.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4999" y="6017260"/>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de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250" fill="hold"/>
                                        <p:tgtEl>
                                          <p:spTgt spid="15"/>
                                        </p:tgtEl>
                                        <p:attrNameLst>
                                          <p:attrName>ppt_x</p:attrName>
                                        </p:attrNameLst>
                                      </p:cBhvr>
                                      <p:tavLst>
                                        <p:tav tm="0">
                                          <p:val>
                                            <p:strVal val="#ppt_x"/>
                                          </p:val>
                                        </p:tav>
                                        <p:tav tm="100000">
                                          <p:val>
                                            <p:strVal val="#ppt_x"/>
                                          </p:val>
                                        </p:tav>
                                      </p:tavLst>
                                    </p:anim>
                                    <p:anim calcmode="lin" valueType="num">
                                      <p:cBhvr additive="base">
                                        <p:cTn id="24"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9552" t="52563" r="7700" b="-1515"/>
          <a:stretch>
            <a:fillRect/>
          </a:stretch>
        </p:blipFill>
        <p:spPr>
          <a:xfrm>
            <a:off x="-860953" y="1113984"/>
            <a:ext cx="13913902" cy="4630032"/>
          </a:xfrm>
          <a:prstGeom prst="rect">
            <a:avLst/>
          </a:prstGeom>
        </p:spPr>
      </p:pic>
      <p:sp>
        <p:nvSpPr>
          <p:cNvPr id="3" name="矩形 2"/>
          <p:cNvSpPr/>
          <p:nvPr/>
        </p:nvSpPr>
        <p:spPr>
          <a:xfrm>
            <a:off x="0" y="1115291"/>
            <a:ext cx="12192000" cy="4596938"/>
          </a:xfrm>
          <a:prstGeom prst="rect">
            <a:avLst/>
          </a:prstGeom>
          <a:solidFill>
            <a:srgbClr val="193F6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0" y="1257086"/>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5589588"/>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740149" y="1988716"/>
            <a:ext cx="6711698" cy="1862048"/>
          </a:xfrm>
          <a:prstGeom prst="rect">
            <a:avLst/>
          </a:prstGeom>
          <a:noFill/>
        </p:spPr>
        <p:txBody>
          <a:bodyPr wrap="square" rtlCol="0">
            <a:spAutoFit/>
          </a:bodyPr>
          <a:lstStyle/>
          <a:p>
            <a:pPr algn="ctr"/>
            <a:r>
              <a:rPr lang="zh-CN" altLang="en-US" sz="11500" b="1" spc="600" dirty="0">
                <a:solidFill>
                  <a:schemeClr val="bg1"/>
                </a:solidFill>
              </a:rPr>
              <a:t>感谢聆听</a:t>
            </a:r>
            <a:endParaRPr lang="zh-CN" altLang="en-US" sz="11500" b="1" spc="600" dirty="0">
              <a:solidFill>
                <a:schemeClr val="bg1"/>
              </a:solidFill>
            </a:endParaRPr>
          </a:p>
        </p:txBody>
      </p:sp>
      <p:grpSp>
        <p:nvGrpSpPr>
          <p:cNvPr id="7" name="组合 6"/>
          <p:cNvGrpSpPr/>
          <p:nvPr/>
        </p:nvGrpSpPr>
        <p:grpSpPr>
          <a:xfrm>
            <a:off x="4066286" y="4043186"/>
            <a:ext cx="4059555" cy="458314"/>
            <a:chOff x="3583851" y="3593338"/>
            <a:chExt cx="3461877" cy="198757"/>
          </a:xfrm>
        </p:grpSpPr>
        <p:sp>
          <p:nvSpPr>
            <p:cNvPr id="8" name="矩形 7"/>
            <p:cNvSpPr/>
            <p:nvPr/>
          </p:nvSpPr>
          <p:spPr>
            <a:xfrm>
              <a:off x="3702984" y="3593338"/>
              <a:ext cx="3341878" cy="198757"/>
            </a:xfrm>
            <a:prstGeom prst="rect">
              <a:avLst/>
            </a:prstGeom>
            <a:solidFill>
              <a:srgbClr val="C0403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583851" y="3626384"/>
              <a:ext cx="3461877" cy="133009"/>
            </a:xfrm>
            <a:prstGeom prst="rect">
              <a:avLst/>
            </a:prstGeom>
            <a:noFill/>
          </p:spPr>
          <p:txBody>
            <a:bodyPr wrap="square" rtlCol="0">
              <a:spAutoFit/>
            </a:bodyPr>
            <a:lstStyle/>
            <a:p>
              <a:pPr algn="ctr"/>
              <a:r>
                <a:rPr lang="zh-CN" altLang="en-US" sz="1400" b="1" dirty="0">
                  <a:solidFill>
                    <a:schemeClr val="bg1"/>
                  </a:solidFill>
                </a:rPr>
                <a:t>生活不仅有眼前的单身，还有远方的奶粉和尿布</a:t>
              </a:r>
              <a:endParaRPr lang="zh-CN" altLang="en-US" sz="1400" b="1" dirty="0">
                <a:solidFill>
                  <a:schemeClr val="bg1"/>
                </a:solidFill>
              </a:endParaRPr>
            </a:p>
          </p:txBody>
        </p:sp>
      </p:grpSp>
      <p:sp>
        <p:nvSpPr>
          <p:cNvPr id="10" name="矩形 9"/>
          <p:cNvSpPr/>
          <p:nvPr/>
        </p:nvSpPr>
        <p:spPr>
          <a:xfrm>
            <a:off x="0" y="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675000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51" y="314667"/>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50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500"/>
                                        <p:tgtEl>
                                          <p:spTgt spid="5"/>
                                        </p:tgtEl>
                                      </p:cBhvr>
                                    </p:animEffect>
                                  </p:childTnLst>
                                </p:cTn>
                              </p:par>
                              <p:par>
                                <p:cTn id="15" presetID="2" presetClass="entr" presetSubtype="1" decel="100000" fill="hold" grpId="0" nodeType="with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ppt_x"/>
                                          </p:val>
                                        </p:tav>
                                        <p:tav tm="100000">
                                          <p:val>
                                            <p:strVal val="#ppt_x"/>
                                          </p:val>
                                        </p:tav>
                                      </p:tavLst>
                                    </p:anim>
                                    <p:anim calcmode="lin" valueType="num">
                                      <p:cBhvr additive="base">
                                        <p:cTn id="22" dur="750" fill="hold"/>
                                        <p:tgtEl>
                                          <p:spTgt spid="11"/>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6" presetClass="entr" presetSubtype="37"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outVertical)">
                                      <p:cBhvr>
                                        <p:cTn id="26" dur="1250"/>
                                        <p:tgtEl>
                                          <p:spTgt spid="6"/>
                                        </p:tgtEl>
                                      </p:cBhvr>
                                    </p:animEffect>
                                  </p:childTnLst>
                                </p:cTn>
                              </p:par>
                              <p:par>
                                <p:cTn id="27" presetID="16" presetClass="entr" presetSubtype="37"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outVertical)">
                                      <p:cBhvr>
                                        <p:cTn id="29"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20444" t="7691" r="44784" b="7691"/>
          <a:stretch>
            <a:fillRect/>
          </a:stretch>
        </p:blipFill>
        <p:spPr>
          <a:xfrm>
            <a:off x="695324" y="0"/>
            <a:ext cx="4596939" cy="6858000"/>
          </a:xfrm>
          <a:prstGeom prst="rect">
            <a:avLst/>
          </a:prstGeom>
        </p:spPr>
      </p:pic>
      <p:sp>
        <p:nvSpPr>
          <p:cNvPr id="5" name="矩形 4"/>
          <p:cNvSpPr/>
          <p:nvPr/>
        </p:nvSpPr>
        <p:spPr>
          <a:xfrm rot="5400000">
            <a:off x="-435206" y="1130531"/>
            <a:ext cx="6858000" cy="4596938"/>
          </a:xfrm>
          <a:prstGeom prst="rect">
            <a:avLst/>
          </a:prstGeom>
          <a:solidFill>
            <a:srgbClr val="193F61">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p:nvPr/>
        </p:nvCxnSpPr>
        <p:spPr>
          <a:xfrm rot="5400000">
            <a:off x="1736708" y="3429000"/>
            <a:ext cx="6858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a:off x="-2595794" y="3429000"/>
            <a:ext cx="6858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422627" y="0"/>
            <a:ext cx="1661993" cy="6858000"/>
          </a:xfrm>
          <a:prstGeom prst="rect">
            <a:avLst/>
          </a:prstGeom>
          <a:noFill/>
        </p:spPr>
        <p:txBody>
          <a:bodyPr vert="eaVert" wrap="square" rtlCol="0">
            <a:spAutoFit/>
          </a:bodyPr>
          <a:lstStyle/>
          <a:p>
            <a:pPr algn="ctr"/>
            <a:r>
              <a:rPr lang="en-US" altLang="zh-CN" sz="9600" b="1" dirty="0">
                <a:solidFill>
                  <a:schemeClr val="bg1">
                    <a:alpha val="33000"/>
                  </a:schemeClr>
                </a:solidFill>
              </a:rPr>
              <a:t>CONTENTS</a:t>
            </a:r>
            <a:endParaRPr lang="zh-CN" altLang="en-US" sz="9600" b="1" dirty="0">
              <a:solidFill>
                <a:schemeClr val="bg1">
                  <a:alpha val="33000"/>
                </a:schemeClr>
              </a:solidFill>
            </a:endParaRPr>
          </a:p>
        </p:txBody>
      </p:sp>
      <p:sp>
        <p:nvSpPr>
          <p:cNvPr id="9" name="文本框 8"/>
          <p:cNvSpPr txBox="1"/>
          <p:nvPr/>
        </p:nvSpPr>
        <p:spPr>
          <a:xfrm>
            <a:off x="2739074" y="1746482"/>
            <a:ext cx="1783075" cy="3046988"/>
          </a:xfrm>
          <a:prstGeom prst="rect">
            <a:avLst/>
          </a:prstGeom>
          <a:noFill/>
        </p:spPr>
        <p:txBody>
          <a:bodyPr wrap="square" rtlCol="0">
            <a:spAutoFit/>
          </a:bodyPr>
          <a:lstStyle/>
          <a:p>
            <a:pPr algn="ctr"/>
            <a:r>
              <a:rPr lang="zh-CN" altLang="en-US" sz="9600" b="1" dirty="0">
                <a:solidFill>
                  <a:schemeClr val="bg1"/>
                </a:solidFill>
              </a:rPr>
              <a:t>目录</a:t>
            </a:r>
            <a:endParaRPr lang="zh-CN" altLang="en-US" sz="9600" b="1" dirty="0">
              <a:solidFill>
                <a:schemeClr val="bg1"/>
              </a:solidFill>
            </a:endParaRPr>
          </a:p>
        </p:txBody>
      </p:sp>
      <p:sp>
        <p:nvSpPr>
          <p:cNvPr id="10" name="椭圆 9"/>
          <p:cNvSpPr/>
          <p:nvPr/>
        </p:nvSpPr>
        <p:spPr>
          <a:xfrm>
            <a:off x="6724491" y="678864"/>
            <a:ext cx="683172" cy="684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566690" y="790032"/>
            <a:ext cx="361543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第一部分  产品背景分析</a:t>
            </a:r>
            <a:endParaRPr lang="zh-CN" altLang="en-US" sz="3200" b="1" dirty="0">
              <a:latin typeface="微软雅黑" panose="020B0503020204020204" pitchFamily="34" charset="-122"/>
              <a:ea typeface="微软雅黑" panose="020B0503020204020204" pitchFamily="34" charset="-122"/>
            </a:endParaRPr>
          </a:p>
        </p:txBody>
      </p:sp>
      <p:sp>
        <p:nvSpPr>
          <p:cNvPr id="12" name="椭圆 11"/>
          <p:cNvSpPr/>
          <p:nvPr/>
        </p:nvSpPr>
        <p:spPr>
          <a:xfrm>
            <a:off x="6724491" y="4872379"/>
            <a:ext cx="683172" cy="684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566690" y="4983547"/>
            <a:ext cx="3111587" cy="82994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第四部分  </a:t>
            </a:r>
            <a:r>
              <a:rPr lang="en-US" altLang="zh-CN" sz="2400" b="1" dirty="0">
                <a:latin typeface="微软雅黑" panose="020B0503020204020204" pitchFamily="34" charset="-122"/>
                <a:ea typeface="微软雅黑" panose="020B0503020204020204" pitchFamily="34" charset="-122"/>
              </a:rPr>
              <a:t>app</a:t>
            </a:r>
            <a:r>
              <a:rPr lang="zh-CN" altLang="en-US" sz="2400" b="1" dirty="0">
                <a:latin typeface="微软雅黑" panose="020B0503020204020204" pitchFamily="34" charset="-122"/>
                <a:ea typeface="微软雅黑" panose="020B0503020204020204" pitchFamily="34" charset="-122"/>
              </a:rPr>
              <a:t>发展</a:t>
            </a:r>
            <a:r>
              <a:rPr lang="zh-CN" altLang="en-US" sz="2400" b="1" dirty="0">
                <a:latin typeface="微软雅黑" panose="020B0503020204020204" pitchFamily="34" charset="-122"/>
                <a:ea typeface="微软雅黑" panose="020B0503020204020204" pitchFamily="34" charset="-122"/>
              </a:rPr>
              <a:t>规划</a:t>
            </a:r>
            <a:endParaRPr lang="zh-CN" altLang="en-US" sz="2400" b="1" dirty="0">
              <a:latin typeface="微软雅黑" panose="020B0503020204020204" pitchFamily="34" charset="-122"/>
              <a:ea typeface="微软雅黑" panose="020B0503020204020204" pitchFamily="34" charset="-122"/>
            </a:endParaRPr>
          </a:p>
        </p:txBody>
      </p:sp>
      <p:sp>
        <p:nvSpPr>
          <p:cNvPr id="14" name="椭圆 13"/>
          <p:cNvSpPr/>
          <p:nvPr/>
        </p:nvSpPr>
        <p:spPr>
          <a:xfrm>
            <a:off x="6724491" y="3512137"/>
            <a:ext cx="683172" cy="684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7566690" y="3623305"/>
            <a:ext cx="3111587" cy="82994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第三部分  </a:t>
            </a:r>
            <a:r>
              <a:rPr lang="en-US" altLang="zh-CN" sz="2400" b="1" dirty="0">
                <a:latin typeface="微软雅黑" panose="020B0503020204020204" pitchFamily="34" charset="-122"/>
                <a:ea typeface="微软雅黑" panose="020B0503020204020204" pitchFamily="34" charset="-122"/>
              </a:rPr>
              <a:t>app</a:t>
            </a:r>
            <a:r>
              <a:rPr lang="zh-CN" altLang="en-US" sz="2400" b="1" dirty="0">
                <a:latin typeface="微软雅黑" panose="020B0503020204020204" pitchFamily="34" charset="-122"/>
                <a:ea typeface="微软雅黑" panose="020B0503020204020204" pitchFamily="34" charset="-122"/>
              </a:rPr>
              <a:t>创意分析</a:t>
            </a:r>
            <a:endParaRPr lang="zh-CN" altLang="en-US" sz="2400" b="1" dirty="0">
              <a:latin typeface="微软雅黑" panose="020B0503020204020204" pitchFamily="34" charset="-122"/>
              <a:ea typeface="微软雅黑" panose="020B0503020204020204" pitchFamily="34" charset="-122"/>
            </a:endParaRPr>
          </a:p>
        </p:txBody>
      </p:sp>
      <p:sp>
        <p:nvSpPr>
          <p:cNvPr id="16" name="椭圆 15"/>
          <p:cNvSpPr/>
          <p:nvPr/>
        </p:nvSpPr>
        <p:spPr>
          <a:xfrm>
            <a:off x="6724491" y="2040727"/>
            <a:ext cx="683172" cy="684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7566690" y="2151895"/>
            <a:ext cx="3494245"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第二部分  </a:t>
            </a:r>
            <a:r>
              <a:rPr lang="en-US" altLang="zh-CN" sz="2400" b="1" dirty="0">
                <a:latin typeface="微软雅黑" panose="020B0503020204020204" pitchFamily="34" charset="-122"/>
                <a:ea typeface="微软雅黑" panose="020B0503020204020204" pitchFamily="34" charset="-122"/>
              </a:rPr>
              <a:t>app</a:t>
            </a:r>
            <a:r>
              <a:rPr lang="zh-CN" altLang="en-US" sz="2400" b="1" dirty="0">
                <a:latin typeface="微软雅黑" panose="020B0503020204020204" pitchFamily="34" charset="-122"/>
                <a:ea typeface="微软雅黑" panose="020B0503020204020204" pitchFamily="34" charset="-122"/>
              </a:rPr>
              <a:t>内容介绍</a:t>
            </a:r>
            <a:endParaRPr lang="zh-CN" altLang="en-US" sz="2400" b="1" dirty="0">
              <a:latin typeface="微软雅黑" panose="020B0503020204020204" pitchFamily="34" charset="-122"/>
              <a:ea typeface="微软雅黑" panose="020B0503020204020204" pitchFamily="34" charset="-122"/>
            </a:endParaRPr>
          </a:p>
        </p:txBody>
      </p:sp>
      <p:pic>
        <p:nvPicPr>
          <p:cNvPr id="18"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4999" y="6017260"/>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250"/>
                                        <p:tgtEl>
                                          <p:spTgt spid="7"/>
                                        </p:tgtEl>
                                      </p:cBhvr>
                                    </p:animEffect>
                                  </p:childTnLst>
                                </p:cTn>
                              </p:par>
                              <p:par>
                                <p:cTn id="12" presetID="22" presetClass="entr" presetSubtype="1" fill="hold" nodeType="with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1250"/>
                                        <p:tgtEl>
                                          <p:spTgt spid="6"/>
                                        </p:tgtEl>
                                      </p:cBhvr>
                                    </p:animEffect>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500"/>
                                        <p:tgtEl>
                                          <p:spTgt spid="8"/>
                                        </p:tgtEl>
                                      </p:cBhvr>
                                    </p:animEffect>
                                    <p:anim calcmode="lin" valueType="num">
                                      <p:cBhvr>
                                        <p:cTn id="24" dur="1500" fill="hold"/>
                                        <p:tgtEl>
                                          <p:spTgt spid="8"/>
                                        </p:tgtEl>
                                        <p:attrNameLst>
                                          <p:attrName>ppt_x</p:attrName>
                                        </p:attrNameLst>
                                      </p:cBhvr>
                                      <p:tavLst>
                                        <p:tav tm="0">
                                          <p:val>
                                            <p:strVal val="#ppt_x"/>
                                          </p:val>
                                        </p:tav>
                                        <p:tav tm="100000">
                                          <p:val>
                                            <p:strVal val="#ppt_x"/>
                                          </p:val>
                                        </p:tav>
                                      </p:tavLst>
                                    </p:anim>
                                    <p:anim calcmode="lin" valueType="num">
                                      <p:cBhvr>
                                        <p:cTn id="25" dur="15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9" presetClass="entr" presetSubtype="0" decel="10000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250" fill="hold"/>
                                        <p:tgtEl>
                                          <p:spTgt spid="10"/>
                                        </p:tgtEl>
                                        <p:attrNameLst>
                                          <p:attrName>ppt_w</p:attrName>
                                        </p:attrNameLst>
                                      </p:cBhvr>
                                      <p:tavLst>
                                        <p:tav tm="0">
                                          <p:val>
                                            <p:fltVal val="0"/>
                                          </p:val>
                                        </p:tav>
                                        <p:tav tm="100000">
                                          <p:val>
                                            <p:strVal val="#ppt_w"/>
                                          </p:val>
                                        </p:tav>
                                      </p:tavLst>
                                    </p:anim>
                                    <p:anim calcmode="lin" valueType="num">
                                      <p:cBhvr>
                                        <p:cTn id="30" dur="1250" fill="hold"/>
                                        <p:tgtEl>
                                          <p:spTgt spid="10"/>
                                        </p:tgtEl>
                                        <p:attrNameLst>
                                          <p:attrName>ppt_h</p:attrName>
                                        </p:attrNameLst>
                                      </p:cBhvr>
                                      <p:tavLst>
                                        <p:tav tm="0">
                                          <p:val>
                                            <p:fltVal val="0"/>
                                          </p:val>
                                        </p:tav>
                                        <p:tav tm="100000">
                                          <p:val>
                                            <p:strVal val="#ppt_h"/>
                                          </p:val>
                                        </p:tav>
                                      </p:tavLst>
                                    </p:anim>
                                    <p:anim calcmode="lin" valueType="num">
                                      <p:cBhvr>
                                        <p:cTn id="31" dur="1250" fill="hold"/>
                                        <p:tgtEl>
                                          <p:spTgt spid="10"/>
                                        </p:tgtEl>
                                        <p:attrNameLst>
                                          <p:attrName>style.rotation</p:attrName>
                                        </p:attrNameLst>
                                      </p:cBhvr>
                                      <p:tavLst>
                                        <p:tav tm="0">
                                          <p:val>
                                            <p:fltVal val="360"/>
                                          </p:val>
                                        </p:tav>
                                        <p:tav tm="100000">
                                          <p:val>
                                            <p:fltVal val="0"/>
                                          </p:val>
                                        </p:tav>
                                      </p:tavLst>
                                    </p:anim>
                                    <p:animEffect transition="in" filter="fade">
                                      <p:cBhvr>
                                        <p:cTn id="32" dur="1250"/>
                                        <p:tgtEl>
                                          <p:spTgt spid="10"/>
                                        </p:tgtEl>
                                      </p:cBhvr>
                                    </p:animEffect>
                                  </p:childTnLst>
                                </p:cTn>
                              </p:par>
                              <p:par>
                                <p:cTn id="33" presetID="49" presetClass="entr" presetSubtype="0" decel="100000" fill="hold" grpId="0" nodeType="withEffect">
                                  <p:stCondLst>
                                    <p:cond delay="25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250" fill="hold"/>
                                        <p:tgtEl>
                                          <p:spTgt spid="16"/>
                                        </p:tgtEl>
                                        <p:attrNameLst>
                                          <p:attrName>ppt_w</p:attrName>
                                        </p:attrNameLst>
                                      </p:cBhvr>
                                      <p:tavLst>
                                        <p:tav tm="0">
                                          <p:val>
                                            <p:fltVal val="0"/>
                                          </p:val>
                                        </p:tav>
                                        <p:tav tm="100000">
                                          <p:val>
                                            <p:strVal val="#ppt_w"/>
                                          </p:val>
                                        </p:tav>
                                      </p:tavLst>
                                    </p:anim>
                                    <p:anim calcmode="lin" valueType="num">
                                      <p:cBhvr>
                                        <p:cTn id="36" dur="1250" fill="hold"/>
                                        <p:tgtEl>
                                          <p:spTgt spid="16"/>
                                        </p:tgtEl>
                                        <p:attrNameLst>
                                          <p:attrName>ppt_h</p:attrName>
                                        </p:attrNameLst>
                                      </p:cBhvr>
                                      <p:tavLst>
                                        <p:tav tm="0">
                                          <p:val>
                                            <p:fltVal val="0"/>
                                          </p:val>
                                        </p:tav>
                                        <p:tav tm="100000">
                                          <p:val>
                                            <p:strVal val="#ppt_h"/>
                                          </p:val>
                                        </p:tav>
                                      </p:tavLst>
                                    </p:anim>
                                    <p:anim calcmode="lin" valueType="num">
                                      <p:cBhvr>
                                        <p:cTn id="37" dur="1250" fill="hold"/>
                                        <p:tgtEl>
                                          <p:spTgt spid="16"/>
                                        </p:tgtEl>
                                        <p:attrNameLst>
                                          <p:attrName>style.rotation</p:attrName>
                                        </p:attrNameLst>
                                      </p:cBhvr>
                                      <p:tavLst>
                                        <p:tav tm="0">
                                          <p:val>
                                            <p:fltVal val="360"/>
                                          </p:val>
                                        </p:tav>
                                        <p:tav tm="100000">
                                          <p:val>
                                            <p:fltVal val="0"/>
                                          </p:val>
                                        </p:tav>
                                      </p:tavLst>
                                    </p:anim>
                                    <p:animEffect transition="in" filter="fade">
                                      <p:cBhvr>
                                        <p:cTn id="38" dur="1250"/>
                                        <p:tgtEl>
                                          <p:spTgt spid="16"/>
                                        </p:tgtEl>
                                      </p:cBhvr>
                                    </p:animEffect>
                                  </p:childTnLst>
                                </p:cTn>
                              </p:par>
                              <p:par>
                                <p:cTn id="39" presetID="49" presetClass="entr" presetSubtype="0" decel="100000" fill="hold" grpId="0" nodeType="withEffect">
                                  <p:stCondLst>
                                    <p:cond delay="50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250" fill="hold"/>
                                        <p:tgtEl>
                                          <p:spTgt spid="14"/>
                                        </p:tgtEl>
                                        <p:attrNameLst>
                                          <p:attrName>ppt_w</p:attrName>
                                        </p:attrNameLst>
                                      </p:cBhvr>
                                      <p:tavLst>
                                        <p:tav tm="0">
                                          <p:val>
                                            <p:fltVal val="0"/>
                                          </p:val>
                                        </p:tav>
                                        <p:tav tm="100000">
                                          <p:val>
                                            <p:strVal val="#ppt_w"/>
                                          </p:val>
                                        </p:tav>
                                      </p:tavLst>
                                    </p:anim>
                                    <p:anim calcmode="lin" valueType="num">
                                      <p:cBhvr>
                                        <p:cTn id="42" dur="1250" fill="hold"/>
                                        <p:tgtEl>
                                          <p:spTgt spid="14"/>
                                        </p:tgtEl>
                                        <p:attrNameLst>
                                          <p:attrName>ppt_h</p:attrName>
                                        </p:attrNameLst>
                                      </p:cBhvr>
                                      <p:tavLst>
                                        <p:tav tm="0">
                                          <p:val>
                                            <p:fltVal val="0"/>
                                          </p:val>
                                        </p:tav>
                                        <p:tav tm="100000">
                                          <p:val>
                                            <p:strVal val="#ppt_h"/>
                                          </p:val>
                                        </p:tav>
                                      </p:tavLst>
                                    </p:anim>
                                    <p:anim calcmode="lin" valueType="num">
                                      <p:cBhvr>
                                        <p:cTn id="43" dur="1250" fill="hold"/>
                                        <p:tgtEl>
                                          <p:spTgt spid="14"/>
                                        </p:tgtEl>
                                        <p:attrNameLst>
                                          <p:attrName>style.rotation</p:attrName>
                                        </p:attrNameLst>
                                      </p:cBhvr>
                                      <p:tavLst>
                                        <p:tav tm="0">
                                          <p:val>
                                            <p:fltVal val="360"/>
                                          </p:val>
                                        </p:tav>
                                        <p:tav tm="100000">
                                          <p:val>
                                            <p:fltVal val="0"/>
                                          </p:val>
                                        </p:tav>
                                      </p:tavLst>
                                    </p:anim>
                                    <p:animEffect transition="in" filter="fade">
                                      <p:cBhvr>
                                        <p:cTn id="44" dur="1250"/>
                                        <p:tgtEl>
                                          <p:spTgt spid="14"/>
                                        </p:tgtEl>
                                      </p:cBhvr>
                                    </p:animEffect>
                                  </p:childTnLst>
                                </p:cTn>
                              </p:par>
                              <p:par>
                                <p:cTn id="45" presetID="49" presetClass="entr" presetSubtype="0" decel="100000" fill="hold" grpId="0" nodeType="withEffect">
                                  <p:stCondLst>
                                    <p:cond delay="7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250" fill="hold"/>
                                        <p:tgtEl>
                                          <p:spTgt spid="12"/>
                                        </p:tgtEl>
                                        <p:attrNameLst>
                                          <p:attrName>ppt_w</p:attrName>
                                        </p:attrNameLst>
                                      </p:cBhvr>
                                      <p:tavLst>
                                        <p:tav tm="0">
                                          <p:val>
                                            <p:fltVal val="0"/>
                                          </p:val>
                                        </p:tav>
                                        <p:tav tm="100000">
                                          <p:val>
                                            <p:strVal val="#ppt_w"/>
                                          </p:val>
                                        </p:tav>
                                      </p:tavLst>
                                    </p:anim>
                                    <p:anim calcmode="lin" valueType="num">
                                      <p:cBhvr>
                                        <p:cTn id="48" dur="1250" fill="hold"/>
                                        <p:tgtEl>
                                          <p:spTgt spid="12"/>
                                        </p:tgtEl>
                                        <p:attrNameLst>
                                          <p:attrName>ppt_h</p:attrName>
                                        </p:attrNameLst>
                                      </p:cBhvr>
                                      <p:tavLst>
                                        <p:tav tm="0">
                                          <p:val>
                                            <p:fltVal val="0"/>
                                          </p:val>
                                        </p:tav>
                                        <p:tav tm="100000">
                                          <p:val>
                                            <p:strVal val="#ppt_h"/>
                                          </p:val>
                                        </p:tav>
                                      </p:tavLst>
                                    </p:anim>
                                    <p:anim calcmode="lin" valueType="num">
                                      <p:cBhvr>
                                        <p:cTn id="49" dur="1250" fill="hold"/>
                                        <p:tgtEl>
                                          <p:spTgt spid="12"/>
                                        </p:tgtEl>
                                        <p:attrNameLst>
                                          <p:attrName>style.rotation</p:attrName>
                                        </p:attrNameLst>
                                      </p:cBhvr>
                                      <p:tavLst>
                                        <p:tav tm="0">
                                          <p:val>
                                            <p:fltVal val="360"/>
                                          </p:val>
                                        </p:tav>
                                        <p:tav tm="100000">
                                          <p:val>
                                            <p:fltVal val="0"/>
                                          </p:val>
                                        </p:tav>
                                      </p:tavLst>
                                    </p:anim>
                                    <p:animEffect transition="in" filter="fade">
                                      <p:cBhvr>
                                        <p:cTn id="50" dur="1250"/>
                                        <p:tgtEl>
                                          <p:spTgt spid="12"/>
                                        </p:tgtEl>
                                      </p:cBhvr>
                                    </p:animEffect>
                                  </p:childTnLst>
                                </p:cTn>
                              </p:par>
                            </p:childTnLst>
                          </p:cTn>
                        </p:par>
                        <p:par>
                          <p:cTn id="51" fill="hold">
                            <p:stCondLst>
                              <p:cond delay="400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11"/>
                                        </p:tgtEl>
                                        <p:attrNameLst>
                                          <p:attrName>style.visibility</p:attrName>
                                        </p:attrNameLst>
                                      </p:cBhvr>
                                      <p:to>
                                        <p:strVal val="visible"/>
                                      </p:to>
                                    </p:set>
                                    <p:anim calcmode="lin" valueType="num">
                                      <p:cBhvr>
                                        <p:cTn id="54" dur="750" fill="hold"/>
                                        <p:tgtEl>
                                          <p:spTgt spid="11"/>
                                        </p:tgtEl>
                                        <p:attrNameLst>
                                          <p:attrName>ppt_w</p:attrName>
                                        </p:attrNameLst>
                                      </p:cBhvr>
                                      <p:tavLst>
                                        <p:tav tm="0">
                                          <p:val>
                                            <p:fltVal val="0"/>
                                          </p:val>
                                        </p:tav>
                                        <p:tav tm="100000">
                                          <p:val>
                                            <p:strVal val="#ppt_w"/>
                                          </p:val>
                                        </p:tav>
                                      </p:tavLst>
                                    </p:anim>
                                    <p:anim calcmode="lin" valueType="num">
                                      <p:cBhvr>
                                        <p:cTn id="55" dur="750" fill="hold"/>
                                        <p:tgtEl>
                                          <p:spTgt spid="11"/>
                                        </p:tgtEl>
                                        <p:attrNameLst>
                                          <p:attrName>ppt_h</p:attrName>
                                        </p:attrNameLst>
                                      </p:cBhvr>
                                      <p:tavLst>
                                        <p:tav tm="0">
                                          <p:val>
                                            <p:fltVal val="0"/>
                                          </p:val>
                                        </p:tav>
                                        <p:tav tm="100000">
                                          <p:val>
                                            <p:strVal val="#ppt_h"/>
                                          </p:val>
                                        </p:tav>
                                      </p:tavLst>
                                    </p:anim>
                                    <p:animEffect transition="in" filter="fade">
                                      <p:cBhvr>
                                        <p:cTn id="56" dur="750"/>
                                        <p:tgtEl>
                                          <p:spTgt spid="11"/>
                                        </p:tgtEl>
                                      </p:cBhvr>
                                    </p:animEffect>
                                  </p:childTnLst>
                                </p:cTn>
                              </p:par>
                              <p:par>
                                <p:cTn id="57" presetID="53" presetClass="entr" presetSubtype="16" fill="hold" grpId="0" nodeType="withEffect">
                                  <p:stCondLst>
                                    <p:cond delay="250"/>
                                  </p:stCondLst>
                                  <p:iterate type="lt">
                                    <p:tmPct val="10000"/>
                                  </p:iterate>
                                  <p:childTnLst>
                                    <p:set>
                                      <p:cBhvr>
                                        <p:cTn id="58" dur="1" fill="hold">
                                          <p:stCondLst>
                                            <p:cond delay="0"/>
                                          </p:stCondLst>
                                        </p:cTn>
                                        <p:tgtEl>
                                          <p:spTgt spid="17"/>
                                        </p:tgtEl>
                                        <p:attrNameLst>
                                          <p:attrName>style.visibility</p:attrName>
                                        </p:attrNameLst>
                                      </p:cBhvr>
                                      <p:to>
                                        <p:strVal val="visible"/>
                                      </p:to>
                                    </p:set>
                                    <p:anim calcmode="lin" valueType="num">
                                      <p:cBhvr>
                                        <p:cTn id="59" dur="750" fill="hold"/>
                                        <p:tgtEl>
                                          <p:spTgt spid="17"/>
                                        </p:tgtEl>
                                        <p:attrNameLst>
                                          <p:attrName>ppt_w</p:attrName>
                                        </p:attrNameLst>
                                      </p:cBhvr>
                                      <p:tavLst>
                                        <p:tav tm="0">
                                          <p:val>
                                            <p:fltVal val="0"/>
                                          </p:val>
                                        </p:tav>
                                        <p:tav tm="100000">
                                          <p:val>
                                            <p:strVal val="#ppt_w"/>
                                          </p:val>
                                        </p:tav>
                                      </p:tavLst>
                                    </p:anim>
                                    <p:anim calcmode="lin" valueType="num">
                                      <p:cBhvr>
                                        <p:cTn id="60" dur="750" fill="hold"/>
                                        <p:tgtEl>
                                          <p:spTgt spid="17"/>
                                        </p:tgtEl>
                                        <p:attrNameLst>
                                          <p:attrName>ppt_h</p:attrName>
                                        </p:attrNameLst>
                                      </p:cBhvr>
                                      <p:tavLst>
                                        <p:tav tm="0">
                                          <p:val>
                                            <p:fltVal val="0"/>
                                          </p:val>
                                        </p:tav>
                                        <p:tav tm="100000">
                                          <p:val>
                                            <p:strVal val="#ppt_h"/>
                                          </p:val>
                                        </p:tav>
                                      </p:tavLst>
                                    </p:anim>
                                    <p:animEffect transition="in" filter="fade">
                                      <p:cBhvr>
                                        <p:cTn id="61" dur="750"/>
                                        <p:tgtEl>
                                          <p:spTgt spid="17"/>
                                        </p:tgtEl>
                                      </p:cBhvr>
                                    </p:animEffect>
                                  </p:childTnLst>
                                </p:cTn>
                              </p:par>
                              <p:par>
                                <p:cTn id="62" presetID="53" presetClass="entr" presetSubtype="16" fill="hold" grpId="0" nodeType="withEffect">
                                  <p:stCondLst>
                                    <p:cond delay="500"/>
                                  </p:stCondLst>
                                  <p:iterate type="lt">
                                    <p:tmPct val="10000"/>
                                  </p:iterate>
                                  <p:childTnLst>
                                    <p:set>
                                      <p:cBhvr>
                                        <p:cTn id="63" dur="1" fill="hold">
                                          <p:stCondLst>
                                            <p:cond delay="0"/>
                                          </p:stCondLst>
                                        </p:cTn>
                                        <p:tgtEl>
                                          <p:spTgt spid="15"/>
                                        </p:tgtEl>
                                        <p:attrNameLst>
                                          <p:attrName>style.visibility</p:attrName>
                                        </p:attrNameLst>
                                      </p:cBhvr>
                                      <p:to>
                                        <p:strVal val="visible"/>
                                      </p:to>
                                    </p:set>
                                    <p:anim calcmode="lin" valueType="num">
                                      <p:cBhvr>
                                        <p:cTn id="64" dur="750" fill="hold"/>
                                        <p:tgtEl>
                                          <p:spTgt spid="15"/>
                                        </p:tgtEl>
                                        <p:attrNameLst>
                                          <p:attrName>ppt_w</p:attrName>
                                        </p:attrNameLst>
                                      </p:cBhvr>
                                      <p:tavLst>
                                        <p:tav tm="0">
                                          <p:val>
                                            <p:fltVal val="0"/>
                                          </p:val>
                                        </p:tav>
                                        <p:tav tm="100000">
                                          <p:val>
                                            <p:strVal val="#ppt_w"/>
                                          </p:val>
                                        </p:tav>
                                      </p:tavLst>
                                    </p:anim>
                                    <p:anim calcmode="lin" valueType="num">
                                      <p:cBhvr>
                                        <p:cTn id="65" dur="750" fill="hold"/>
                                        <p:tgtEl>
                                          <p:spTgt spid="15"/>
                                        </p:tgtEl>
                                        <p:attrNameLst>
                                          <p:attrName>ppt_h</p:attrName>
                                        </p:attrNameLst>
                                      </p:cBhvr>
                                      <p:tavLst>
                                        <p:tav tm="0">
                                          <p:val>
                                            <p:fltVal val="0"/>
                                          </p:val>
                                        </p:tav>
                                        <p:tav tm="100000">
                                          <p:val>
                                            <p:strVal val="#ppt_h"/>
                                          </p:val>
                                        </p:tav>
                                      </p:tavLst>
                                    </p:anim>
                                    <p:animEffect transition="in" filter="fade">
                                      <p:cBhvr>
                                        <p:cTn id="66" dur="750"/>
                                        <p:tgtEl>
                                          <p:spTgt spid="15"/>
                                        </p:tgtEl>
                                      </p:cBhvr>
                                    </p:animEffect>
                                  </p:childTnLst>
                                </p:cTn>
                              </p:par>
                              <p:par>
                                <p:cTn id="67" presetID="53" presetClass="entr" presetSubtype="16" fill="hold" grpId="0" nodeType="withEffect">
                                  <p:stCondLst>
                                    <p:cond delay="750"/>
                                  </p:stCondLst>
                                  <p:iterate type="lt">
                                    <p:tmPct val="10000"/>
                                  </p:iterate>
                                  <p:childTnLst>
                                    <p:set>
                                      <p:cBhvr>
                                        <p:cTn id="68" dur="1" fill="hold">
                                          <p:stCondLst>
                                            <p:cond delay="0"/>
                                          </p:stCondLst>
                                        </p:cTn>
                                        <p:tgtEl>
                                          <p:spTgt spid="13"/>
                                        </p:tgtEl>
                                        <p:attrNameLst>
                                          <p:attrName>style.visibility</p:attrName>
                                        </p:attrNameLst>
                                      </p:cBhvr>
                                      <p:to>
                                        <p:strVal val="visible"/>
                                      </p:to>
                                    </p:set>
                                    <p:anim calcmode="lin" valueType="num">
                                      <p:cBhvr>
                                        <p:cTn id="69" dur="750" fill="hold"/>
                                        <p:tgtEl>
                                          <p:spTgt spid="13"/>
                                        </p:tgtEl>
                                        <p:attrNameLst>
                                          <p:attrName>ppt_w</p:attrName>
                                        </p:attrNameLst>
                                      </p:cBhvr>
                                      <p:tavLst>
                                        <p:tav tm="0">
                                          <p:val>
                                            <p:fltVal val="0"/>
                                          </p:val>
                                        </p:tav>
                                        <p:tav tm="100000">
                                          <p:val>
                                            <p:strVal val="#ppt_w"/>
                                          </p:val>
                                        </p:tav>
                                      </p:tavLst>
                                    </p:anim>
                                    <p:anim calcmode="lin" valueType="num">
                                      <p:cBhvr>
                                        <p:cTn id="70" dur="750" fill="hold"/>
                                        <p:tgtEl>
                                          <p:spTgt spid="13"/>
                                        </p:tgtEl>
                                        <p:attrNameLst>
                                          <p:attrName>ppt_h</p:attrName>
                                        </p:attrNameLst>
                                      </p:cBhvr>
                                      <p:tavLst>
                                        <p:tav tm="0">
                                          <p:val>
                                            <p:fltVal val="0"/>
                                          </p:val>
                                        </p:tav>
                                        <p:tav tm="100000">
                                          <p:val>
                                            <p:strVal val="#ppt_h"/>
                                          </p:val>
                                        </p:tav>
                                      </p:tavLst>
                                    </p:anim>
                                    <p:animEffect transition="in" filter="fade">
                                      <p:cBhvr>
                                        <p:cTn id="7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animBg="1"/>
      <p:bldP spid="11" grpId="0"/>
      <p:bldP spid="12" grpId="0" animBg="1"/>
      <p:bldP spid="13" grpId="0"/>
      <p:bldP spid="14" grpId="0" animBg="1"/>
      <p:bldP spid="15" grpId="0"/>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9552" t="52563" r="7700" b="-1515"/>
          <a:stretch>
            <a:fillRect/>
          </a:stretch>
        </p:blipFill>
        <p:spPr>
          <a:xfrm>
            <a:off x="-860953" y="1113984"/>
            <a:ext cx="13913902" cy="4751038"/>
          </a:xfrm>
          <a:prstGeom prst="rect">
            <a:avLst/>
          </a:prstGeom>
        </p:spPr>
      </p:pic>
      <p:sp>
        <p:nvSpPr>
          <p:cNvPr id="3" name="矩形 2"/>
          <p:cNvSpPr/>
          <p:nvPr/>
        </p:nvSpPr>
        <p:spPr>
          <a:xfrm>
            <a:off x="0" y="1145771"/>
            <a:ext cx="12192000" cy="4596938"/>
          </a:xfrm>
          <a:prstGeom prst="rect">
            <a:avLst/>
          </a:prstGeom>
          <a:solidFill>
            <a:srgbClr val="193F6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0" y="1257086"/>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5589588"/>
            <a:ext cx="12192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750000"/>
            <a:ext cx="12192000" cy="108000"/>
          </a:xfrm>
          <a:prstGeom prst="rect">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39358" y="2575612"/>
            <a:ext cx="2958925" cy="923330"/>
          </a:xfrm>
          <a:prstGeom prst="rect">
            <a:avLst/>
          </a:prstGeom>
          <a:noFill/>
        </p:spPr>
        <p:txBody>
          <a:bodyPr wrap="square" rtlCol="0">
            <a:spAutoFit/>
          </a:bodyPr>
          <a:lstStyle/>
          <a:p>
            <a:r>
              <a:rPr lang="zh-CN" altLang="en-US" sz="5400" b="1" dirty="0">
                <a:solidFill>
                  <a:schemeClr val="bg1"/>
                </a:solidFill>
              </a:rPr>
              <a:t>第一部分</a:t>
            </a:r>
            <a:endParaRPr lang="zh-CN" altLang="en-US" sz="5400" b="1" dirty="0">
              <a:solidFill>
                <a:schemeClr val="bg1"/>
              </a:solidFill>
            </a:endParaRPr>
          </a:p>
        </p:txBody>
      </p:sp>
      <p:grpSp>
        <p:nvGrpSpPr>
          <p:cNvPr id="9" name="组合 8"/>
          <p:cNvGrpSpPr/>
          <p:nvPr/>
        </p:nvGrpSpPr>
        <p:grpSpPr>
          <a:xfrm>
            <a:off x="5178630" y="3411909"/>
            <a:ext cx="3931920" cy="257810"/>
            <a:chOff x="5178630" y="3411909"/>
            <a:chExt cx="3931920" cy="257810"/>
          </a:xfrm>
        </p:grpSpPr>
        <p:sp>
          <p:nvSpPr>
            <p:cNvPr id="10" name="矩形 9"/>
            <p:cNvSpPr/>
            <p:nvPr/>
          </p:nvSpPr>
          <p:spPr>
            <a:xfrm>
              <a:off x="5178630" y="3443461"/>
              <a:ext cx="3735633" cy="198757"/>
            </a:xfrm>
            <a:prstGeom prst="rect">
              <a:avLst/>
            </a:prstGeom>
            <a:solidFill>
              <a:srgbClr val="C0403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n-ea"/>
              </a:endParaRPr>
            </a:p>
          </p:txBody>
        </p:sp>
        <p:sp>
          <p:nvSpPr>
            <p:cNvPr id="11" name="文本框 10"/>
            <p:cNvSpPr txBox="1"/>
            <p:nvPr/>
          </p:nvSpPr>
          <p:spPr>
            <a:xfrm>
              <a:off x="5178630" y="3411909"/>
              <a:ext cx="3931920" cy="257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bg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生活不仅有眼前的单身，还有远方的奶粉和尿布</a:t>
              </a:r>
              <a:endParaRPr lang="zh-CN" altLang="en-US" dirty="0"/>
            </a:p>
          </p:txBody>
        </p:sp>
      </p:grpSp>
      <p:sp>
        <p:nvSpPr>
          <p:cNvPr id="12" name="文本框 11"/>
          <p:cNvSpPr txBox="1"/>
          <p:nvPr/>
        </p:nvSpPr>
        <p:spPr>
          <a:xfrm>
            <a:off x="5083613" y="3636058"/>
            <a:ext cx="4145834" cy="645160"/>
          </a:xfrm>
          <a:prstGeom prst="rect">
            <a:avLst/>
          </a:prstGeom>
          <a:noFill/>
        </p:spPr>
        <p:txBody>
          <a:bodyPr wrap="square" rtlCol="0">
            <a:spAutoFit/>
            <a:scene3d>
              <a:camera prst="orthographicFront"/>
              <a:lightRig rig="threePt" dir="t"/>
            </a:scene3d>
          </a:bodyPr>
          <a:lstStyle/>
          <a:p>
            <a:r>
              <a:rPr lang="zh-CN" altLang="en-US" sz="3600" dirty="0">
                <a:ln w="10160">
                  <a:solidFill>
                    <a:schemeClr val="accent5"/>
                  </a:solidFill>
                  <a:prstDash val="solid"/>
                </a:ln>
                <a:solidFill>
                  <a:srgbClr val="FFFFFF"/>
                </a:solidFill>
                <a:effectLst>
                  <a:outerShdw blurRad="38100" dist="22860" dir="5400000" algn="tl" rotWithShape="0">
                    <a:srgbClr val="000000">
                      <a:alpha val="30000"/>
                    </a:srgbClr>
                  </a:outerShdw>
                </a:effectLst>
              </a:rPr>
              <a:t>产品背景分析</a:t>
            </a:r>
            <a:endParaRPr lang="zh-CN" altLang="en-US" sz="36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椭圆 12"/>
          <p:cNvSpPr/>
          <p:nvPr/>
        </p:nvSpPr>
        <p:spPr>
          <a:xfrm>
            <a:off x="2962552" y="2421000"/>
            <a:ext cx="2016000" cy="2016000"/>
          </a:xfrm>
          <a:prstGeom prst="ellipse">
            <a:avLst/>
          </a:prstGeom>
          <a:solidFill>
            <a:srgbClr val="C0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t>1</a:t>
            </a:r>
            <a:endParaRPr lang="zh-CN" altLang="en-US" sz="12000" b="1" dirty="0"/>
          </a:p>
        </p:txBody>
      </p:sp>
      <p:pic>
        <p:nvPicPr>
          <p:cNvPr id="14" name="Picture 2" descr="C:\Users\HP\Desktop\校徽＋校名png\校徽＋校名 白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51" y="314667"/>
            <a:ext cx="1947666" cy="64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50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500"/>
                                        <p:tgtEl>
                                          <p:spTgt spid="5"/>
                                        </p:tgtEl>
                                      </p:cBhvr>
                                    </p:animEffect>
                                  </p:childTnLst>
                                </p:cTn>
                              </p:par>
                              <p:par>
                                <p:cTn id="15" presetID="2" presetClass="entr" presetSubtype="1" decel="10000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ppt_x"/>
                                          </p:val>
                                        </p:tav>
                                        <p:tav tm="100000">
                                          <p:val>
                                            <p:strVal val="#ppt_x"/>
                                          </p:val>
                                        </p:tav>
                                      </p:tavLst>
                                    </p:anim>
                                    <p:anim calcmode="lin" valueType="num">
                                      <p:cBhvr additive="base">
                                        <p:cTn id="18" dur="75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250" fill="hold"/>
                                        <p:tgtEl>
                                          <p:spTgt spid="13"/>
                                        </p:tgtEl>
                                        <p:attrNameLst>
                                          <p:attrName>ppt_w</p:attrName>
                                        </p:attrNameLst>
                                      </p:cBhvr>
                                      <p:tavLst>
                                        <p:tav tm="0">
                                          <p:val>
                                            <p:fltVal val="0"/>
                                          </p:val>
                                        </p:tav>
                                        <p:tav tm="100000">
                                          <p:val>
                                            <p:strVal val="#ppt_w"/>
                                          </p:val>
                                        </p:tav>
                                      </p:tavLst>
                                    </p:anim>
                                    <p:anim calcmode="lin" valueType="num">
                                      <p:cBhvr>
                                        <p:cTn id="27" dur="1250" fill="hold"/>
                                        <p:tgtEl>
                                          <p:spTgt spid="13"/>
                                        </p:tgtEl>
                                        <p:attrNameLst>
                                          <p:attrName>ppt_h</p:attrName>
                                        </p:attrNameLst>
                                      </p:cBhvr>
                                      <p:tavLst>
                                        <p:tav tm="0">
                                          <p:val>
                                            <p:fltVal val="0"/>
                                          </p:val>
                                        </p:tav>
                                        <p:tav tm="100000">
                                          <p:val>
                                            <p:strVal val="#ppt_h"/>
                                          </p:val>
                                        </p:tav>
                                      </p:tavLst>
                                    </p:anim>
                                    <p:anim calcmode="lin" valueType="num">
                                      <p:cBhvr>
                                        <p:cTn id="28" dur="1250" fill="hold"/>
                                        <p:tgtEl>
                                          <p:spTgt spid="13"/>
                                        </p:tgtEl>
                                        <p:attrNameLst>
                                          <p:attrName>style.rotation</p:attrName>
                                        </p:attrNameLst>
                                      </p:cBhvr>
                                      <p:tavLst>
                                        <p:tav tm="0">
                                          <p:val>
                                            <p:fltVal val="360"/>
                                          </p:val>
                                        </p:tav>
                                        <p:tav tm="100000">
                                          <p:val>
                                            <p:fltVal val="0"/>
                                          </p:val>
                                        </p:tav>
                                      </p:tavLst>
                                    </p:anim>
                                    <p:animEffect transition="in" filter="fade">
                                      <p:cBhvr>
                                        <p:cTn id="29" dur="1250"/>
                                        <p:tgtEl>
                                          <p:spTgt spid="1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1500"/>
                                        <p:tgtEl>
                                          <p:spTgt spid="8"/>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500"/>
                                        <p:tgtEl>
                                          <p:spTgt spid="9"/>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animBg="1"/>
      <p:bldP spid="7" grpId="0" animBg="1"/>
      <p:bldP spid="8" grpId="0"/>
      <p:bldP spid="1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0"/>
            <a:ext cx="62601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430465" y="270222"/>
            <a:ext cx="4297680" cy="645160"/>
          </a:xfrm>
          <a:prstGeom prst="rect">
            <a:avLst/>
          </a:prstGeom>
          <a:noFill/>
        </p:spPr>
        <p:txBody>
          <a:bodyPr wrap="none" rtlCol="0">
            <a:spAutoFit/>
          </a:bodyPr>
          <a:lstStyle/>
          <a:p>
            <a:r>
              <a:rPr lang="zh-CN" altLang="en-US" sz="3600" dirty="0">
                <a:solidFill>
                  <a:srgbClr val="00ABB4"/>
                </a:solidFill>
                <a:latin typeface="微软雅黑" panose="020B0503020204020204" pitchFamily="34" charset="-122"/>
                <a:ea typeface="微软雅黑" panose="020B0503020204020204" pitchFamily="34" charset="-122"/>
              </a:rPr>
              <a:t>我国婴幼儿数量分析</a:t>
            </a:r>
            <a:endParaRPr lang="zh-CN" altLang="en-US" sz="3600" dirty="0">
              <a:solidFill>
                <a:srgbClr val="00ABB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546440" y="1414085"/>
            <a:ext cx="4788535" cy="398780"/>
          </a:xfrm>
          <a:prstGeom prst="rect">
            <a:avLst/>
          </a:prstGeom>
          <a:noFill/>
        </p:spPr>
        <p:txBody>
          <a:bodyPr wrap="none" rtlCol="0">
            <a:spAutoFit/>
          </a:bodyPr>
          <a:lstStyle/>
          <a:p>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eiryo" panose="020B0604030504040204" pitchFamily="34" charset="-128"/>
              </a:rPr>
              <a:t>2011-2018</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eiryo" panose="020B0604030504040204" pitchFamily="34" charset="-128"/>
              </a:rPr>
              <a:t>年中国新生婴儿数量及增长率</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eiryo" panose="020B0604030504040204" pitchFamily="34" charset="-128"/>
            </a:endParaRPr>
          </a:p>
        </p:txBody>
      </p:sp>
      <p:cxnSp>
        <p:nvCxnSpPr>
          <p:cNvPr id="7" name="直接连接符 6"/>
          <p:cNvCxnSpPr/>
          <p:nvPr/>
        </p:nvCxnSpPr>
        <p:spPr>
          <a:xfrm>
            <a:off x="6596347" y="1338644"/>
            <a:ext cx="27257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815816" y="768697"/>
            <a:ext cx="2926080" cy="645160"/>
          </a:xfrm>
          <a:prstGeom prst="rect">
            <a:avLst/>
          </a:prstGeom>
          <a:noFill/>
        </p:spPr>
        <p:txBody>
          <a:bodyPr wrap="none" rtlCol="0">
            <a:spAutoFit/>
          </a:bodyPr>
          <a:lstStyle/>
          <a:p>
            <a:pPr algn="r"/>
            <a:r>
              <a:rPr lang="zh-CN" altLang="en-US" sz="3600" b="1" dirty="0">
                <a:solidFill>
                  <a:srgbClr val="00ABB4"/>
                </a:solidFill>
                <a:latin typeface="微软雅黑" panose="020B0503020204020204" pitchFamily="34" charset="-122"/>
                <a:ea typeface="微软雅黑" panose="020B0503020204020204" pitchFamily="34" charset="-122"/>
              </a:rPr>
              <a:t>数量持续增长</a:t>
            </a:r>
            <a:endParaRPr lang="zh-CN" altLang="en-US" sz="3600" b="1" dirty="0">
              <a:solidFill>
                <a:srgbClr val="00ABB4"/>
              </a:solidFill>
              <a:latin typeface="微软雅黑" panose="020B0503020204020204" pitchFamily="34" charset="-122"/>
              <a:ea typeface="微软雅黑" panose="020B0503020204020204" pitchFamily="34" charset="-122"/>
            </a:endParaRPr>
          </a:p>
        </p:txBody>
      </p:sp>
      <p:sp>
        <p:nvSpPr>
          <p:cNvPr id="31" name="Rectangle 96"/>
          <p:cNvSpPr/>
          <p:nvPr/>
        </p:nvSpPr>
        <p:spPr>
          <a:xfrm>
            <a:off x="607060" y="2025650"/>
            <a:ext cx="5344160" cy="4399915"/>
          </a:xfrm>
          <a:prstGeom prst="rect">
            <a:avLst/>
          </a:prstGeom>
        </p:spPr>
        <p:txBody>
          <a:bodyPr wrap="square">
            <a:spAutoFit/>
          </a:bodyPr>
          <a:lstStyle/>
          <a:p>
            <a:r>
              <a:rPr lang="en-US" sz="2800">
                <a:solidFill>
                  <a:schemeClr val="tx1"/>
                </a:solidFill>
                <a:effectLst>
                  <a:outerShdw blurRad="38100" dist="19050" dir="2700000" algn="tl" rotWithShape="0">
                    <a:schemeClr val="dk1">
                      <a:alpha val="40000"/>
                    </a:schemeClr>
                  </a:outerShdw>
                </a:effectLst>
                <a:ea typeface="Roboto Cn" pitchFamily="2" charset="0"/>
                <a:cs typeface="Arial" panose="020B0604020202020204" pitchFamily="34" charset="0"/>
              </a:rPr>
              <a:t>依据我国2011-2018年新生人口数量统计结果，截至2019年初，中国0-7岁的婴幼儿达到1.4亿，从2016年开始，在我国“开放二胎”政策的影响下，每年的新生婴幼儿数量呈现出持续增加的趋势，因此我们可以乐观地预估在未来几年新生婴儿的数量将持续保持在每年2000W左右的数量，中国0-7岁的婴幼儿将超过1.4亿。</a:t>
            </a:r>
            <a:endParaRPr lang="en-US" sz="2800">
              <a:solidFill>
                <a:schemeClr val="tx1"/>
              </a:solidFill>
              <a:effectLst>
                <a:outerShdw blurRad="38100" dist="19050" dir="2700000" algn="tl" rotWithShape="0">
                  <a:schemeClr val="dk1">
                    <a:alpha val="40000"/>
                  </a:schemeClr>
                </a:outerShdw>
              </a:effectLst>
              <a:ea typeface="Roboto Cn" pitchFamily="2" charset="0"/>
              <a:cs typeface="Arial" panose="020B0604020202020204" pitchFamily="34" charset="0"/>
            </a:endParaRPr>
          </a:p>
        </p:txBody>
      </p:sp>
      <p:sp>
        <p:nvSpPr>
          <p:cNvPr id="32" name="文本框 31"/>
          <p:cNvSpPr txBox="1"/>
          <p:nvPr/>
        </p:nvSpPr>
        <p:spPr>
          <a:xfrm>
            <a:off x="-1692615" y="1537916"/>
            <a:ext cx="3249608" cy="3770263"/>
          </a:xfrm>
          <a:prstGeom prst="rect">
            <a:avLst/>
          </a:prstGeom>
          <a:noFill/>
        </p:spPr>
        <p:txBody>
          <a:bodyPr wrap="none" rtlCol="0">
            <a:spAutoFit/>
          </a:bodyPr>
          <a:lstStyle/>
          <a:p>
            <a:r>
              <a:rPr lang="zh-CN" altLang="en-US" sz="23900" dirty="0"/>
              <a:t>“</a:t>
            </a:r>
            <a:endParaRPr lang="zh-CN" altLang="en-US" sz="23900" dirty="0"/>
          </a:p>
        </p:txBody>
      </p:sp>
      <p:pic>
        <p:nvPicPr>
          <p:cNvPr id="3" name="图片 3" descr="1571064278(1)"/>
          <p:cNvPicPr>
            <a:picLocks noChangeAspect="1"/>
          </p:cNvPicPr>
          <p:nvPr/>
        </p:nvPicPr>
        <p:blipFill>
          <a:blip r:embed="rId1"/>
          <a:stretch>
            <a:fillRect/>
          </a:stretch>
        </p:blipFill>
        <p:spPr>
          <a:xfrm>
            <a:off x="6430645" y="1763395"/>
            <a:ext cx="5587365" cy="35452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a46840efbefe99ef4f4a029f997709df"/>
          <p:cNvPicPr>
            <a:picLocks noChangeAspect="1"/>
          </p:cNvPicPr>
          <p:nvPr/>
        </p:nvPicPr>
        <p:blipFill>
          <a:blip r:embed="rId1"/>
          <a:stretch>
            <a:fillRect/>
          </a:stretch>
        </p:blipFill>
        <p:spPr>
          <a:xfrm>
            <a:off x="1098550" y="2091055"/>
            <a:ext cx="6191250" cy="3479800"/>
          </a:xfrm>
          <a:prstGeom prst="rect">
            <a:avLst/>
          </a:prstGeom>
        </p:spPr>
      </p:pic>
      <p:sp>
        <p:nvSpPr>
          <p:cNvPr id="3" name="Rectangle 96"/>
          <p:cNvSpPr/>
          <p:nvPr/>
        </p:nvSpPr>
        <p:spPr>
          <a:xfrm>
            <a:off x="7684020" y="1053336"/>
            <a:ext cx="3864090" cy="1383665"/>
          </a:xfrm>
          <a:prstGeom prst="rect">
            <a:avLst/>
          </a:prstGeom>
        </p:spPr>
        <p:txBody>
          <a:bodyPr wrap="square">
            <a:spAutoFit/>
          </a:bodyPr>
          <a:lstStyle/>
          <a:p>
            <a:r>
              <a:rPr lang="en-US" sz="2800">
                <a:solidFill>
                  <a:schemeClr val="tx1"/>
                </a:solidFill>
                <a:effectLst>
                  <a:outerShdw blurRad="38100" dist="19050" dir="2700000" algn="tl" rotWithShape="0">
                    <a:schemeClr val="dk1">
                      <a:alpha val="40000"/>
                    </a:schemeClr>
                  </a:outerShdw>
                </a:effectLst>
                <a:ea typeface="Roboto Cn" pitchFamily="2" charset="0"/>
                <a:cs typeface="Arial" panose="020B0604020202020204" pitchFamily="34" charset="0"/>
              </a:rPr>
              <a:t>快速地查找到大量如幼儿饮食、睡眠等特定方面的育儿知识十分重要。</a:t>
            </a:r>
            <a:endParaRPr lang="en-US" sz="2800">
              <a:solidFill>
                <a:schemeClr val="tx1"/>
              </a:solidFill>
              <a:effectLst>
                <a:outerShdw blurRad="38100" dist="19050" dir="2700000" algn="tl" rotWithShape="0">
                  <a:schemeClr val="dk1">
                    <a:alpha val="40000"/>
                  </a:schemeClr>
                </a:outerShdw>
              </a:effectLst>
              <a:ea typeface="Roboto Cn" pitchFamily="2" charset="0"/>
              <a:cs typeface="Arial" panose="020B0604020202020204" pitchFamily="34" charset="0"/>
            </a:endParaRPr>
          </a:p>
        </p:txBody>
      </p:sp>
      <p:sp>
        <p:nvSpPr>
          <p:cNvPr id="4" name="矩形 3"/>
          <p:cNvSpPr/>
          <p:nvPr/>
        </p:nvSpPr>
        <p:spPr>
          <a:xfrm>
            <a:off x="1314450" y="533400"/>
            <a:ext cx="5975351" cy="1892300"/>
          </a:xfrm>
          <a:prstGeom prst="rect">
            <a:avLst/>
          </a:prstGeom>
          <a:solidFill>
            <a:srgbClr val="00ABB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23078" y="729962"/>
            <a:ext cx="5742305" cy="1014730"/>
          </a:xfrm>
          <a:prstGeom prst="rect">
            <a:avLst/>
          </a:prstGeom>
          <a:noFill/>
        </p:spPr>
        <p:txBody>
          <a:bodyPr wrap="none" rtlCol="0">
            <a:spAutoFit/>
          </a:bodyPr>
          <a:lstStyle/>
          <a:p>
            <a:r>
              <a:rPr lang="zh-CN" altLang="en-US" sz="6000" dirty="0">
                <a:solidFill>
                  <a:schemeClr val="accent2">
                    <a:lumMod val="75000"/>
                  </a:schemeClr>
                </a:solidFill>
                <a:latin typeface="微软雅黑" panose="020B0503020204020204" pitchFamily="34" charset="-122"/>
                <a:ea typeface="微软雅黑" panose="020B0503020204020204" pitchFamily="34" charset="-122"/>
              </a:rPr>
              <a:t>用户群 </a:t>
            </a:r>
            <a:r>
              <a:rPr lang="zh-CN" altLang="en-US" sz="6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宝爸宝妈</a:t>
            </a:r>
            <a:endParaRPr lang="zh-CN" altLang="en-US" sz="6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752074" y="1745044"/>
            <a:ext cx="2725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32799" y="3180844"/>
            <a:ext cx="368300" cy="368300"/>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85897" y="4627354"/>
            <a:ext cx="2379724" cy="645160"/>
          </a:xfrm>
          <a:prstGeom prst="rect">
            <a:avLst/>
          </a:prstGeom>
          <a:noFill/>
        </p:spPr>
        <p:txBody>
          <a:bodyPr wrap="square" rtlCol="0">
            <a:spAutoFit/>
          </a:bodyPr>
          <a:lstStyle/>
          <a:p>
            <a:pPr algn="r"/>
            <a:r>
              <a:rPr lang="en-US" altLang="zh-CN">
                <a:solidFill>
                  <a:schemeClr val="tx1"/>
                </a:solidFill>
                <a:effectLst>
                  <a:outerShdw blurRad="38100" dist="19050" dir="2700000" algn="tl" rotWithShape="0">
                    <a:schemeClr val="dk1">
                      <a:alpha val="40000"/>
                    </a:schemeClr>
                  </a:outerShdw>
                </a:effectLst>
                <a:ea typeface="Roboto Cn" pitchFamily="2" charset="0"/>
                <a:cs typeface="Arial" panose="020B0604020202020204" pitchFamily="34" charset="0"/>
              </a:rPr>
              <a:t>初次照顾宝宝、经验不足的年轻父母</a:t>
            </a:r>
            <a:endParaRPr lang="en-US" altLang="zh-CN">
              <a:solidFill>
                <a:schemeClr val="tx1"/>
              </a:solidFill>
              <a:effectLst>
                <a:outerShdw blurRad="38100" dist="19050" dir="2700000" algn="tl" rotWithShape="0">
                  <a:schemeClr val="dk1">
                    <a:alpha val="40000"/>
                  </a:schemeClr>
                </a:outerShdw>
              </a:effectLst>
              <a:ea typeface="Roboto Cn" pitchFamily="2" charset="0"/>
              <a:cs typeface="Arial" panose="020B0604020202020204" pitchFamily="34" charset="0"/>
            </a:endParaRPr>
          </a:p>
        </p:txBody>
      </p:sp>
      <p:sp>
        <p:nvSpPr>
          <p:cNvPr id="10" name="Rectangle 96"/>
          <p:cNvSpPr/>
          <p:nvPr/>
        </p:nvSpPr>
        <p:spPr>
          <a:xfrm>
            <a:off x="7684020" y="2931358"/>
            <a:ext cx="3864090" cy="3415030"/>
          </a:xfrm>
          <a:prstGeom prst="rect">
            <a:avLst/>
          </a:prstGeom>
        </p:spPr>
        <p:txBody>
          <a:bodyPr wrap="square">
            <a:spAutoFit/>
          </a:bodyPr>
          <a:lstStyle/>
          <a:p>
            <a:r>
              <a:rPr lang="en-US" sz="2400">
                <a:solidFill>
                  <a:schemeClr val="accent1"/>
                </a:solidFill>
                <a:effectLst>
                  <a:outerShdw blurRad="38100" dist="25400" dir="5400000" algn="ctr" rotWithShape="0">
                    <a:srgbClr val="6E747A">
                      <a:alpha val="43000"/>
                    </a:srgbClr>
                  </a:outerShdw>
                </a:effectLst>
                <a:ea typeface="Roboto Cn" pitchFamily="2" charset="0"/>
                <a:cs typeface="Arial" panose="020B0604020202020204" pitchFamily="34" charset="0"/>
                <a:sym typeface="+mn-ea"/>
              </a:rPr>
              <a:t>如果将大量科学实用的育儿知识集中在一个个相应的专题中，宝爸宝妈们将不再需要从令人眼花缭乱的浩瀚育儿知识中逐一筛选和学习，只需要持续阅读并学习该专题内的知识，这将会为宝爸宝妈节省更多宝贵的时间和精力。</a:t>
            </a:r>
            <a:endParaRPr lang="en-US" sz="2400" dirty="0">
              <a:solidFill>
                <a:schemeClr val="accent1"/>
              </a:solidFill>
              <a:effectLst>
                <a:outerShdw blurRad="38100" dist="25400" dir="5400000" algn="ctr" rotWithShape="0">
                  <a:srgbClr val="6E747A">
                    <a:alpha val="43000"/>
                  </a:srgbClr>
                </a:outerShdw>
              </a:effectLst>
              <a:ea typeface="Roboto Cn" pitchFamily="2" charset="0"/>
              <a:cs typeface="Arial" panose="020B060402020202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8" name="TextBox 7"/>
          <p:cNvSpPr txBox="1"/>
          <p:nvPr/>
        </p:nvSpPr>
        <p:spPr>
          <a:xfrm>
            <a:off x="991486" y="694944"/>
            <a:ext cx="3093531" cy="306705"/>
          </a:xfrm>
          <a:prstGeom prst="rect">
            <a:avLst/>
          </a:prstGeom>
          <a:noFill/>
        </p:spPr>
        <p:txBody>
          <a:bodyPr wrap="square" rtlCol="0">
            <a:spAutoFit/>
          </a:bodyPr>
          <a:lstStyle/>
          <a:p>
            <a:endParaRPr lang="zh-CN" altLang="en-US" sz="1400" b="1" spc="600" dirty="0" smtClean="0">
              <a:solidFill>
                <a:schemeClr val="tx2"/>
              </a:solidFill>
              <a:latin typeface="Montserrat Extra" charset="0"/>
              <a:ea typeface="宋体" panose="02010600030101010101" pitchFamily="2" charset="-122"/>
              <a:cs typeface="Montserrat Extra" charset="0"/>
            </a:endParaRPr>
          </a:p>
        </p:txBody>
      </p:sp>
      <p:sp>
        <p:nvSpPr>
          <p:cNvPr id="9" name="TextBox 8"/>
          <p:cNvSpPr txBox="1"/>
          <p:nvPr/>
        </p:nvSpPr>
        <p:spPr>
          <a:xfrm>
            <a:off x="991485" y="925393"/>
            <a:ext cx="8343202" cy="768350"/>
          </a:xfrm>
          <a:prstGeom prst="rect">
            <a:avLst/>
          </a:prstGeom>
          <a:noFill/>
        </p:spPr>
        <p:txBody>
          <a:bodyPr wrap="square" rtlCol="0">
            <a:spAutoFit/>
          </a:bodyPr>
          <a:lstStyle/>
          <a:p>
            <a:r>
              <a:rPr lang="zh-CN" altLang="en-US" sz="4400" b="1" dirty="0" smtClean="0">
                <a:solidFill>
                  <a:schemeClr val="tx2"/>
                </a:solidFill>
                <a:latin typeface="Montserrat" charset="0"/>
                <a:ea typeface="宋体" panose="02010600030101010101" pitchFamily="2" charset="-122"/>
                <a:cs typeface="Montserrat" charset="0"/>
              </a:rPr>
              <a:t>当前市场现状</a:t>
            </a:r>
            <a:endParaRPr lang="zh-CN" altLang="en-US" sz="4400" b="1" dirty="0" smtClean="0">
              <a:solidFill>
                <a:schemeClr val="tx2"/>
              </a:solidFill>
              <a:latin typeface="Montserrat" charset="0"/>
              <a:ea typeface="宋体" panose="02010600030101010101" pitchFamily="2" charset="-122"/>
              <a:cs typeface="Montserrat" charset="0"/>
            </a:endParaRPr>
          </a:p>
        </p:txBody>
      </p:sp>
      <p:sp>
        <p:nvSpPr>
          <p:cNvPr id="10" name="TextBox 9"/>
          <p:cNvSpPr txBox="1"/>
          <p:nvPr/>
        </p:nvSpPr>
        <p:spPr>
          <a:xfrm>
            <a:off x="991485" y="1879117"/>
            <a:ext cx="3530965" cy="3784600"/>
          </a:xfrm>
          <a:prstGeom prst="rect">
            <a:avLst/>
          </a:prstGeom>
          <a:noFill/>
        </p:spPr>
        <p:txBody>
          <a:bodyPr wrap="square" rtlCol="0">
            <a:spAutoFit/>
          </a:bodyPr>
          <a:lstStyle/>
          <a:p>
            <a:pPr>
              <a:lnSpc>
                <a:spcPct val="150000"/>
              </a:lnSpc>
            </a:pPr>
            <a:r>
              <a:rPr lang="en-US" sz="2000" dirty="0">
                <a:solidFill>
                  <a:schemeClr val="tx1"/>
                </a:solidFill>
                <a:effectLst>
                  <a:outerShdw blurRad="38100" dist="19050" dir="2700000" algn="tl" rotWithShape="0">
                    <a:schemeClr val="dk1">
                      <a:alpha val="40000"/>
                    </a:schemeClr>
                  </a:outerShdw>
                </a:effectLst>
                <a:latin typeface="Montserrat Light" charset="0"/>
                <a:ea typeface="Montserrat Light" charset="0"/>
                <a:cs typeface="Montserrat Light" charset="0"/>
              </a:rPr>
              <a:t>根据Qimai.cn数据，截至2018年，在iOS和Android双市场中，下载量Top5的育儿类APP分别为宝宝树孕育、亲宝宝、柚宝宝孕育、宝宝树小时光和孕期提醒，并且占据了九成以上的市场量，其月均用户活跃人数如表：</a:t>
            </a:r>
            <a:endParaRPr lang="en-US" sz="2000" dirty="0">
              <a:solidFill>
                <a:schemeClr val="tx1"/>
              </a:solidFill>
              <a:effectLst>
                <a:outerShdw blurRad="38100" dist="19050" dir="2700000" algn="tl" rotWithShape="0">
                  <a:schemeClr val="dk1">
                    <a:alpha val="40000"/>
                  </a:schemeClr>
                </a:outerShdw>
              </a:effectLst>
              <a:latin typeface="Montserrat Light" charset="0"/>
              <a:ea typeface="Montserrat Light" charset="0"/>
              <a:cs typeface="Montserrat Light" charset="0"/>
            </a:endParaRPr>
          </a:p>
        </p:txBody>
      </p:sp>
      <p:sp>
        <p:nvSpPr>
          <p:cNvPr id="13" name="TextBox 12"/>
          <p:cNvSpPr txBox="1"/>
          <p:nvPr/>
        </p:nvSpPr>
        <p:spPr>
          <a:xfrm rot="16200000">
            <a:off x="10084301" y="2513906"/>
            <a:ext cx="1815724" cy="768350"/>
          </a:xfrm>
          <a:prstGeom prst="rect">
            <a:avLst/>
          </a:prstGeom>
          <a:noFill/>
        </p:spPr>
        <p:txBody>
          <a:bodyPr wrap="square" rtlCol="0">
            <a:spAutoFit/>
          </a:bodyPr>
          <a:lstStyle/>
          <a:p>
            <a:pPr algn="ctr"/>
            <a:r>
              <a:rPr lang="en-US" sz="4400" b="1" dirty="0" smtClean="0">
                <a:solidFill>
                  <a:schemeClr val="tx2"/>
                </a:solidFill>
                <a:latin typeface="Montserrat" charset="0"/>
                <a:ea typeface="Montserrat" charset="0"/>
                <a:cs typeface="Montserrat" charset="0"/>
              </a:rPr>
              <a:t>01</a:t>
            </a:r>
            <a:endParaRPr lang="en-US" sz="4400" b="1" dirty="0" smtClean="0">
              <a:solidFill>
                <a:schemeClr val="tx2"/>
              </a:solidFill>
              <a:latin typeface="Montserrat" charset="0"/>
              <a:ea typeface="Montserrat" charset="0"/>
              <a:cs typeface="Montserrat" charset="0"/>
            </a:endParaRPr>
          </a:p>
        </p:txBody>
      </p:sp>
      <p:sp>
        <p:nvSpPr>
          <p:cNvPr id="14" name="TextBox 13"/>
          <p:cNvSpPr txBox="1"/>
          <p:nvPr/>
        </p:nvSpPr>
        <p:spPr>
          <a:xfrm>
            <a:off x="10614702" y="4102419"/>
            <a:ext cx="847048" cy="2030095"/>
          </a:xfrm>
          <a:prstGeom prst="rect">
            <a:avLst/>
          </a:prstGeom>
          <a:noFill/>
        </p:spPr>
        <p:txBody>
          <a:bodyPr wrap="square" rtlCol="0">
            <a:spAutoFit/>
          </a:bodyPr>
          <a:lstStyle/>
          <a:p>
            <a:pPr algn="ctr"/>
            <a:r>
              <a:rPr lang="en-US" sz="1400" b="1" dirty="0" smtClean="0">
                <a:solidFill>
                  <a:schemeClr val="tx2"/>
                </a:solidFill>
                <a:latin typeface="Montserrat" charset="0"/>
                <a:ea typeface="Montserrat" charset="0"/>
                <a:cs typeface="Montserrat" charset="0"/>
              </a:rPr>
              <a:t>02</a:t>
            </a: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r>
              <a:rPr lang="en-US" sz="1400" b="1" dirty="0" smtClean="0">
                <a:solidFill>
                  <a:schemeClr val="tx2"/>
                </a:solidFill>
                <a:latin typeface="Montserrat" charset="0"/>
                <a:ea typeface="Montserrat" charset="0"/>
                <a:cs typeface="Montserrat" charset="0"/>
              </a:rPr>
              <a:t>04</a:t>
            </a: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r>
              <a:rPr lang="en-US" sz="1400" b="1" dirty="0" smtClean="0">
                <a:solidFill>
                  <a:schemeClr val="tx2"/>
                </a:solidFill>
                <a:latin typeface="Montserrat" charset="0"/>
                <a:ea typeface="Montserrat" charset="0"/>
                <a:cs typeface="Montserrat" charset="0"/>
              </a:rPr>
              <a:t>06</a:t>
            </a:r>
            <a:endParaRPr lang="en-US" sz="1400" b="1" dirty="0" smtClean="0">
              <a:solidFill>
                <a:schemeClr val="tx2"/>
              </a:solidFill>
              <a:latin typeface="Montserrat" charset="0"/>
              <a:ea typeface="Montserrat" charset="0"/>
              <a:cs typeface="Montserrat" charset="0"/>
            </a:endParaRPr>
          </a:p>
        </p:txBody>
      </p:sp>
      <p:sp>
        <p:nvSpPr>
          <p:cNvPr id="15" name="TextBox 14"/>
          <p:cNvSpPr txBox="1"/>
          <p:nvPr/>
        </p:nvSpPr>
        <p:spPr>
          <a:xfrm rot="16200000">
            <a:off x="10069877" y="1779089"/>
            <a:ext cx="3093531" cy="245110"/>
          </a:xfrm>
          <a:prstGeom prst="rect">
            <a:avLst/>
          </a:prstGeom>
          <a:noFill/>
        </p:spPr>
        <p:txBody>
          <a:bodyPr wrap="square" rtlCol="0">
            <a:spAutoFit/>
          </a:bodyPr>
          <a:lstStyle/>
          <a:p>
            <a:r>
              <a:rPr lang="en-US" sz="1000" b="1" spc="600" smtClean="0">
                <a:latin typeface="Montserrat" charset="0"/>
                <a:ea typeface="Montserrat" charset="0"/>
                <a:cs typeface="Montserrat" charset="0"/>
              </a:rPr>
              <a:t>WRITE SOMETHING</a:t>
            </a:r>
            <a:endParaRPr lang="en-US" sz="1000" b="1" spc="600" dirty="0" smtClean="0">
              <a:latin typeface="Montserrat" charset="0"/>
              <a:ea typeface="Montserrat" charset="0"/>
              <a:cs typeface="Montserrat" charset="0"/>
            </a:endParaRPr>
          </a:p>
        </p:txBody>
      </p:sp>
      <p:pic>
        <p:nvPicPr>
          <p:cNvPr id="6" name="图片占位符 5" descr="图片1"/>
          <p:cNvPicPr>
            <a:picLocks noChangeAspect="1"/>
          </p:cNvPicPr>
          <p:nvPr>
            <p:ph type="pic" sz="quarter" idx="10"/>
          </p:nvPr>
        </p:nvPicPr>
        <p:blipFill>
          <a:blip r:embed="rId1"/>
          <a:stretch>
            <a:fillRect/>
          </a:stretch>
        </p:blipFill>
        <p:spPr>
          <a:xfrm>
            <a:off x="4658995" y="2582545"/>
            <a:ext cx="6059170" cy="2273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6" name="TextBox 15"/>
          <p:cNvSpPr txBox="1"/>
          <p:nvPr/>
        </p:nvSpPr>
        <p:spPr>
          <a:xfrm rot="16200000">
            <a:off x="10069877" y="1779089"/>
            <a:ext cx="3093531" cy="245110"/>
          </a:xfrm>
          <a:prstGeom prst="rect">
            <a:avLst/>
          </a:prstGeom>
          <a:noFill/>
        </p:spPr>
        <p:txBody>
          <a:bodyPr wrap="square" rtlCol="0">
            <a:spAutoFit/>
          </a:bodyPr>
          <a:lstStyle/>
          <a:p>
            <a:r>
              <a:rPr lang="en-US" sz="1000" b="1" spc="600" smtClean="0">
                <a:latin typeface="Montserrat" charset="0"/>
                <a:ea typeface="Montserrat" charset="0"/>
                <a:cs typeface="Montserrat" charset="0"/>
              </a:rPr>
              <a:t>WRITE SOMETHING</a:t>
            </a:r>
            <a:endParaRPr lang="en-US" sz="1000" b="1" spc="600" dirty="0" smtClean="0">
              <a:latin typeface="Montserrat" charset="0"/>
              <a:ea typeface="Montserrat" charset="0"/>
              <a:cs typeface="Montserrat" charset="0"/>
            </a:endParaRPr>
          </a:p>
        </p:txBody>
      </p:sp>
      <p:sp>
        <p:nvSpPr>
          <p:cNvPr id="10" name="TextBox 9"/>
          <p:cNvSpPr txBox="1"/>
          <p:nvPr/>
        </p:nvSpPr>
        <p:spPr>
          <a:xfrm>
            <a:off x="7008237" y="1375735"/>
            <a:ext cx="3278757" cy="768350"/>
          </a:xfrm>
          <a:prstGeom prst="rect">
            <a:avLst/>
          </a:prstGeom>
          <a:noFill/>
        </p:spPr>
        <p:txBody>
          <a:bodyPr wrap="square" rtlCol="0">
            <a:spAutoFit/>
          </a:bodyPr>
          <a:lstStyle/>
          <a:p>
            <a:r>
              <a:rPr lang="zh-CN" altLang="en-US" sz="4400" b="1" dirty="0" smtClean="0">
                <a:solidFill>
                  <a:schemeClr val="tx2"/>
                </a:solidFill>
                <a:latin typeface="Montserrat" charset="0"/>
                <a:ea typeface="宋体" panose="02010600030101010101" pitchFamily="2" charset="-122"/>
                <a:cs typeface="Montserrat" charset="0"/>
              </a:rPr>
              <a:t>用户需求</a:t>
            </a:r>
            <a:endParaRPr lang="zh-CN" altLang="en-US" sz="4400" b="1" dirty="0" smtClean="0">
              <a:solidFill>
                <a:schemeClr val="tx2"/>
              </a:solidFill>
              <a:latin typeface="Montserrat" charset="0"/>
              <a:ea typeface="宋体" panose="02010600030101010101" pitchFamily="2" charset="-122"/>
              <a:cs typeface="Montserrat" charset="0"/>
            </a:endParaRPr>
          </a:p>
        </p:txBody>
      </p:sp>
      <p:sp>
        <p:nvSpPr>
          <p:cNvPr id="12" name="TextBox 11"/>
          <p:cNvSpPr txBox="1"/>
          <p:nvPr/>
        </p:nvSpPr>
        <p:spPr>
          <a:xfrm>
            <a:off x="7008237" y="2796729"/>
            <a:ext cx="3530965" cy="2861310"/>
          </a:xfrm>
          <a:prstGeom prst="rect">
            <a:avLst/>
          </a:prstGeom>
          <a:noFill/>
        </p:spPr>
        <p:txBody>
          <a:bodyPr wrap="square" rtlCol="0">
            <a:spAutoFit/>
          </a:bodyPr>
          <a:lstStyle/>
          <a:p>
            <a:pPr>
              <a:lnSpc>
                <a:spcPct val="150000"/>
              </a:lnSpc>
            </a:pPr>
            <a:r>
              <a:rPr lang="en-US" sz="2000" dirty="0">
                <a:solidFill>
                  <a:schemeClr val="tx1"/>
                </a:solidFill>
                <a:effectLst>
                  <a:outerShdw blurRad="38100" dist="19050" dir="2700000" algn="tl" rotWithShape="0">
                    <a:schemeClr val="dk1">
                      <a:alpha val="40000"/>
                    </a:schemeClr>
                  </a:outerShdw>
                </a:effectLst>
                <a:latin typeface="Montserrat Light" charset="0"/>
                <a:ea typeface="Montserrat Light" charset="0"/>
                <a:cs typeface="Montserrat Light" charset="0"/>
              </a:rPr>
              <a:t>“用户使用育儿类ＡＰＰ目的”调研结果显示，“了解育儿知识”是用户使用育儿类ＡＰＰ的最主要目的，其次才是“分享孩子动态”和“互动”等晒娃需求。</a:t>
            </a:r>
            <a:endParaRPr lang="en-US" sz="2000" dirty="0">
              <a:solidFill>
                <a:schemeClr val="tx1"/>
              </a:solidFill>
              <a:effectLst>
                <a:outerShdw blurRad="38100" dist="19050" dir="2700000" algn="tl" rotWithShape="0">
                  <a:schemeClr val="dk1">
                    <a:alpha val="40000"/>
                  </a:schemeClr>
                </a:outerShdw>
              </a:effectLst>
              <a:latin typeface="Montserrat Light" charset="0"/>
              <a:ea typeface="Montserrat Light" charset="0"/>
              <a:cs typeface="Montserrat Light" charset="0"/>
            </a:endParaRPr>
          </a:p>
        </p:txBody>
      </p:sp>
      <p:grpSp>
        <p:nvGrpSpPr>
          <p:cNvPr id="8" name="Group 7"/>
          <p:cNvGrpSpPr/>
          <p:nvPr/>
        </p:nvGrpSpPr>
        <p:grpSpPr>
          <a:xfrm>
            <a:off x="76640" y="1376326"/>
            <a:ext cx="853763" cy="4142295"/>
            <a:chOff x="150104" y="2350316"/>
            <a:chExt cx="1707525" cy="8284590"/>
          </a:xfrm>
        </p:grpSpPr>
        <p:sp>
          <p:nvSpPr>
            <p:cNvPr id="17" name="TextBox 16"/>
            <p:cNvSpPr txBox="1"/>
            <p:nvPr/>
          </p:nvSpPr>
          <p:spPr>
            <a:xfrm rot="16200000">
              <a:off x="-897270" y="3397690"/>
              <a:ext cx="3631448" cy="1536700"/>
            </a:xfrm>
            <a:prstGeom prst="rect">
              <a:avLst/>
            </a:prstGeom>
            <a:noFill/>
          </p:spPr>
          <p:txBody>
            <a:bodyPr wrap="square" rtlCol="0">
              <a:spAutoFit/>
            </a:bodyPr>
            <a:lstStyle/>
            <a:p>
              <a:pPr algn="ctr"/>
              <a:r>
                <a:rPr lang="en-US" sz="4400" b="1" dirty="0" smtClean="0">
                  <a:solidFill>
                    <a:schemeClr val="tx2"/>
                  </a:solidFill>
                  <a:latin typeface="Montserrat" charset="0"/>
                  <a:ea typeface="Montserrat" charset="0"/>
                  <a:cs typeface="Montserrat" charset="0"/>
                </a:rPr>
                <a:t>02</a:t>
              </a:r>
              <a:endParaRPr lang="en-US" sz="4400" b="1" dirty="0" smtClean="0">
                <a:solidFill>
                  <a:schemeClr val="tx2"/>
                </a:solidFill>
                <a:latin typeface="Montserrat" charset="0"/>
                <a:ea typeface="Montserrat" charset="0"/>
                <a:cs typeface="Montserrat" charset="0"/>
              </a:endParaRPr>
            </a:p>
          </p:txBody>
        </p:sp>
        <p:sp>
          <p:nvSpPr>
            <p:cNvPr id="18" name="TextBox 17"/>
            <p:cNvSpPr txBox="1"/>
            <p:nvPr/>
          </p:nvSpPr>
          <p:spPr>
            <a:xfrm>
              <a:off x="163533" y="6574716"/>
              <a:ext cx="1694096" cy="4060190"/>
            </a:xfrm>
            <a:prstGeom prst="rect">
              <a:avLst/>
            </a:prstGeom>
            <a:noFill/>
          </p:spPr>
          <p:txBody>
            <a:bodyPr wrap="square" rtlCol="0">
              <a:spAutoFit/>
            </a:bodyPr>
            <a:lstStyle/>
            <a:p>
              <a:pPr algn="ctr"/>
              <a:r>
                <a:rPr lang="en-US" sz="1400" b="1" dirty="0" smtClean="0">
                  <a:solidFill>
                    <a:schemeClr val="tx2"/>
                  </a:solidFill>
                  <a:latin typeface="Montserrat" charset="0"/>
                  <a:ea typeface="Montserrat" charset="0"/>
                  <a:cs typeface="Montserrat" charset="0"/>
                </a:rPr>
                <a:t>02</a:t>
              </a: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r>
                <a:rPr lang="en-US" sz="1400" b="1" dirty="0" smtClean="0">
                  <a:solidFill>
                    <a:schemeClr val="tx2"/>
                  </a:solidFill>
                  <a:latin typeface="Montserrat" charset="0"/>
                  <a:ea typeface="Montserrat" charset="0"/>
                  <a:cs typeface="Montserrat" charset="0"/>
                </a:rPr>
                <a:t>04</a:t>
              </a: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endParaRPr lang="en-US" sz="1400" b="1" dirty="0" smtClean="0">
                <a:solidFill>
                  <a:schemeClr val="tx2"/>
                </a:solidFill>
                <a:latin typeface="Montserrat" charset="0"/>
                <a:ea typeface="Montserrat" charset="0"/>
                <a:cs typeface="Montserrat" charset="0"/>
              </a:endParaRPr>
            </a:p>
            <a:p>
              <a:pPr algn="ctr"/>
              <a:endParaRPr lang="en-US" sz="1400" b="1" dirty="0">
                <a:solidFill>
                  <a:schemeClr val="tx2"/>
                </a:solidFill>
                <a:latin typeface="Montserrat" charset="0"/>
                <a:ea typeface="Montserrat" charset="0"/>
                <a:cs typeface="Montserrat" charset="0"/>
              </a:endParaRPr>
            </a:p>
            <a:p>
              <a:pPr algn="ctr"/>
              <a:r>
                <a:rPr lang="en-US" sz="1400" b="1" dirty="0" smtClean="0">
                  <a:solidFill>
                    <a:schemeClr val="tx2"/>
                  </a:solidFill>
                  <a:latin typeface="Montserrat" charset="0"/>
                  <a:ea typeface="Montserrat" charset="0"/>
                  <a:cs typeface="Montserrat" charset="0"/>
                </a:rPr>
                <a:t>06</a:t>
              </a:r>
              <a:endParaRPr lang="en-US" sz="1400" b="1" dirty="0" smtClean="0">
                <a:solidFill>
                  <a:schemeClr val="tx2"/>
                </a:solidFill>
                <a:latin typeface="Montserrat" charset="0"/>
                <a:ea typeface="Montserrat" charset="0"/>
                <a:cs typeface="Montserrat" charset="0"/>
              </a:endParaRPr>
            </a:p>
          </p:txBody>
        </p:sp>
      </p:grpSp>
      <p:pic>
        <p:nvPicPr>
          <p:cNvPr id="6" name="图片 6" descr="1571126473(1)"/>
          <p:cNvPicPr>
            <a:picLocks noChangeAspect="1"/>
          </p:cNvPicPr>
          <p:nvPr/>
        </p:nvPicPr>
        <p:blipFill>
          <a:blip r:embed="rId1"/>
          <a:stretch>
            <a:fillRect/>
          </a:stretch>
        </p:blipFill>
        <p:spPr>
          <a:xfrm>
            <a:off x="1328738" y="2130425"/>
            <a:ext cx="4867275" cy="2838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8" name="矩形 7"/>
          <p:cNvSpPr/>
          <p:nvPr/>
        </p:nvSpPr>
        <p:spPr>
          <a:xfrm>
            <a:off x="794" y="1376141"/>
            <a:ext cx="12190730" cy="4761579"/>
          </a:xfrm>
          <a:prstGeom prst="rect">
            <a:avLst/>
          </a:prstGeom>
          <a:solidFill>
            <a:srgbClr val="0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文本框 11"/>
          <p:cNvSpPr txBox="1"/>
          <p:nvPr/>
        </p:nvSpPr>
        <p:spPr>
          <a:xfrm>
            <a:off x="3163404" y="592384"/>
            <a:ext cx="5608426" cy="583565"/>
          </a:xfrm>
          <a:prstGeom prst="rect">
            <a:avLst/>
          </a:prstGeom>
          <a:noFill/>
        </p:spPr>
        <p:txBody>
          <a:bodyPr wrap="square" rtlCol="0">
            <a:spAutoFit/>
          </a:bodyPr>
          <a:lstStyle/>
          <a:p>
            <a:pPr algn="ctr"/>
            <a:r>
              <a:rPr kumimoji="1" lang="zh-CN" altLang="en-US" sz="3200" b="1" dirty="0">
                <a:solidFill>
                  <a:schemeClr val="tx1"/>
                </a:solidFill>
                <a:effectLst>
                  <a:outerShdw blurRad="38100" dist="19050" dir="2700000" algn="tl" rotWithShape="0">
                    <a:schemeClr val="dk1">
                      <a:alpha val="40000"/>
                    </a:schemeClr>
                  </a:outerShdw>
                </a:effectLst>
              </a:rPr>
              <a:t>同类产品功能分析</a:t>
            </a:r>
            <a:endParaRPr kumimoji="1" lang="zh-CN" altLang="en-US" sz="3200" b="1" dirty="0">
              <a:solidFill>
                <a:schemeClr val="tx1"/>
              </a:solidFill>
              <a:effectLst>
                <a:outerShdw blurRad="38100" dist="19050" dir="2700000" algn="tl" rotWithShape="0">
                  <a:schemeClr val="dk1">
                    <a:alpha val="40000"/>
                  </a:schemeClr>
                </a:outerShdw>
              </a:effectLst>
            </a:endParaRPr>
          </a:p>
        </p:txBody>
      </p:sp>
      <p:pic>
        <p:nvPicPr>
          <p:cNvPr id="9" name="图片 7" descr="dd7a5a6152bdcfd2bf435be49723b51"/>
          <p:cNvPicPr>
            <a:picLocks noChangeAspect="1"/>
          </p:cNvPicPr>
          <p:nvPr/>
        </p:nvPicPr>
        <p:blipFill>
          <a:blip r:embed="rId1"/>
          <a:stretch>
            <a:fillRect/>
          </a:stretch>
        </p:blipFill>
        <p:spPr>
          <a:xfrm>
            <a:off x="481965" y="1397000"/>
            <a:ext cx="2270760" cy="4719955"/>
          </a:xfrm>
          <a:prstGeom prst="rect">
            <a:avLst/>
          </a:prstGeom>
        </p:spPr>
      </p:pic>
      <p:pic>
        <p:nvPicPr>
          <p:cNvPr id="10" name="图片 8" descr="7ed344e6c639876d884df7c0b3b2fce"/>
          <p:cNvPicPr>
            <a:picLocks noChangeAspect="1"/>
          </p:cNvPicPr>
          <p:nvPr/>
        </p:nvPicPr>
        <p:blipFill>
          <a:blip r:embed="rId2"/>
          <a:stretch>
            <a:fillRect/>
          </a:stretch>
        </p:blipFill>
        <p:spPr>
          <a:xfrm>
            <a:off x="3306445" y="1431290"/>
            <a:ext cx="2306955" cy="4796155"/>
          </a:xfrm>
          <a:prstGeom prst="rect">
            <a:avLst/>
          </a:prstGeom>
        </p:spPr>
      </p:pic>
      <p:pic>
        <p:nvPicPr>
          <p:cNvPr id="11" name="图片 10" descr="aaa32ee9d6ab25ca4b1438e94f83ca5"/>
          <p:cNvPicPr>
            <a:picLocks noChangeAspect="1"/>
          </p:cNvPicPr>
          <p:nvPr/>
        </p:nvPicPr>
        <p:blipFill>
          <a:blip r:embed="rId3"/>
          <a:stretch>
            <a:fillRect/>
          </a:stretch>
        </p:blipFill>
        <p:spPr>
          <a:xfrm>
            <a:off x="6108700" y="1376045"/>
            <a:ext cx="2318385" cy="4809490"/>
          </a:xfrm>
          <a:prstGeom prst="rect">
            <a:avLst/>
          </a:prstGeom>
        </p:spPr>
      </p:pic>
      <p:pic>
        <p:nvPicPr>
          <p:cNvPr id="15" name="图片 11" descr="c0ff6fd2943bec0cca75a78f078adb7"/>
          <p:cNvPicPr>
            <a:picLocks noChangeAspect="1"/>
          </p:cNvPicPr>
          <p:nvPr/>
        </p:nvPicPr>
        <p:blipFill>
          <a:blip r:embed="rId4"/>
          <a:stretch>
            <a:fillRect/>
          </a:stretch>
        </p:blipFill>
        <p:spPr>
          <a:xfrm>
            <a:off x="9041765" y="1365885"/>
            <a:ext cx="2301875" cy="4783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995" y="-113638"/>
            <a:ext cx="12543177" cy="7152613"/>
          </a:xfrm>
          <a:custGeom>
            <a:avLst/>
            <a:gdLst>
              <a:gd name="connsiteX0" fmla="*/ 0 w 12192000"/>
              <a:gd name="connsiteY0" fmla="*/ 0 h 3413124"/>
              <a:gd name="connsiteX1" fmla="*/ 12192000 w 12192000"/>
              <a:gd name="connsiteY1" fmla="*/ 0 h 3413124"/>
              <a:gd name="connsiteX2" fmla="*/ 12192000 w 12192000"/>
              <a:gd name="connsiteY2" fmla="*/ 3413124 h 3413124"/>
              <a:gd name="connsiteX3" fmla="*/ 0 w 12192000"/>
              <a:gd name="connsiteY3" fmla="*/ 3413124 h 3413124"/>
              <a:gd name="connsiteX4" fmla="*/ 0 w 12192000"/>
              <a:gd name="connsiteY4" fmla="*/ 0 h 3413124"/>
              <a:gd name="connsiteX0-1" fmla="*/ 0 w 12192000"/>
              <a:gd name="connsiteY0-2" fmla="*/ 3175 h 3416299"/>
              <a:gd name="connsiteX1-3" fmla="*/ 2755900 w 12192000"/>
              <a:gd name="connsiteY1-4" fmla="*/ 0 h 3416299"/>
              <a:gd name="connsiteX2-5" fmla="*/ 12192000 w 12192000"/>
              <a:gd name="connsiteY2-6" fmla="*/ 3175 h 3416299"/>
              <a:gd name="connsiteX3-7" fmla="*/ 12192000 w 12192000"/>
              <a:gd name="connsiteY3-8" fmla="*/ 3416299 h 3416299"/>
              <a:gd name="connsiteX4-9" fmla="*/ 0 w 12192000"/>
              <a:gd name="connsiteY4-10" fmla="*/ 3416299 h 3416299"/>
              <a:gd name="connsiteX5" fmla="*/ 0 w 12192000"/>
              <a:gd name="connsiteY5" fmla="*/ 3175 h 3416299"/>
              <a:gd name="connsiteX0-11" fmla="*/ 0 w 12192000"/>
              <a:gd name="connsiteY0-12" fmla="*/ 15874 h 3428998"/>
              <a:gd name="connsiteX1-13" fmla="*/ 2755900 w 12192000"/>
              <a:gd name="connsiteY1-14" fmla="*/ 12699 h 3428998"/>
              <a:gd name="connsiteX2-15" fmla="*/ 6134100 w 12192000"/>
              <a:gd name="connsiteY2-16" fmla="*/ 0 h 3428998"/>
              <a:gd name="connsiteX3-17" fmla="*/ 12192000 w 12192000"/>
              <a:gd name="connsiteY3-18" fmla="*/ 15874 h 3428998"/>
              <a:gd name="connsiteX4-19" fmla="*/ 12192000 w 12192000"/>
              <a:gd name="connsiteY4-20" fmla="*/ 3428998 h 3428998"/>
              <a:gd name="connsiteX5-21" fmla="*/ 0 w 12192000"/>
              <a:gd name="connsiteY5-22" fmla="*/ 3428998 h 3428998"/>
              <a:gd name="connsiteX6" fmla="*/ 0 w 12192000"/>
              <a:gd name="connsiteY6" fmla="*/ 15874 h 3428998"/>
              <a:gd name="connsiteX0-23" fmla="*/ 0 w 12192000"/>
              <a:gd name="connsiteY0-24" fmla="*/ 28574 h 3441698"/>
              <a:gd name="connsiteX1-25" fmla="*/ 2755900 w 12192000"/>
              <a:gd name="connsiteY1-26" fmla="*/ 25399 h 3441698"/>
              <a:gd name="connsiteX2-27" fmla="*/ 6134100 w 12192000"/>
              <a:gd name="connsiteY2-28" fmla="*/ 12700 h 3441698"/>
              <a:gd name="connsiteX3-29" fmla="*/ 8623300 w 12192000"/>
              <a:gd name="connsiteY3-30" fmla="*/ 0 h 3441698"/>
              <a:gd name="connsiteX4-31" fmla="*/ 12192000 w 12192000"/>
              <a:gd name="connsiteY4-32" fmla="*/ 28574 h 3441698"/>
              <a:gd name="connsiteX5-33" fmla="*/ 12192000 w 12192000"/>
              <a:gd name="connsiteY5-34" fmla="*/ 3441698 h 3441698"/>
              <a:gd name="connsiteX6-35" fmla="*/ 0 w 12192000"/>
              <a:gd name="connsiteY6-36" fmla="*/ 3441698 h 3441698"/>
              <a:gd name="connsiteX7" fmla="*/ 0 w 12192000"/>
              <a:gd name="connsiteY7" fmla="*/ 28574 h 3441698"/>
              <a:gd name="connsiteX0-37" fmla="*/ 0 w 12192000"/>
              <a:gd name="connsiteY0-38" fmla="*/ 676274 h 4089398"/>
              <a:gd name="connsiteX1-39" fmla="*/ 2755900 w 12192000"/>
              <a:gd name="connsiteY1-40" fmla="*/ 673099 h 4089398"/>
              <a:gd name="connsiteX2-41" fmla="*/ 6921500 w 12192000"/>
              <a:gd name="connsiteY2-42" fmla="*/ 0 h 4089398"/>
              <a:gd name="connsiteX3-43" fmla="*/ 8623300 w 12192000"/>
              <a:gd name="connsiteY3-44" fmla="*/ 647700 h 4089398"/>
              <a:gd name="connsiteX4-45" fmla="*/ 12192000 w 12192000"/>
              <a:gd name="connsiteY4-46" fmla="*/ 676274 h 4089398"/>
              <a:gd name="connsiteX5-47" fmla="*/ 12192000 w 12192000"/>
              <a:gd name="connsiteY5-48" fmla="*/ 4089398 h 4089398"/>
              <a:gd name="connsiteX6-49" fmla="*/ 0 w 12192000"/>
              <a:gd name="connsiteY6-50" fmla="*/ 4089398 h 4089398"/>
              <a:gd name="connsiteX7-51" fmla="*/ 0 w 12192000"/>
              <a:gd name="connsiteY7-52" fmla="*/ 676274 h 4089398"/>
              <a:gd name="connsiteX0-53" fmla="*/ 0 w 12192000"/>
              <a:gd name="connsiteY0-54" fmla="*/ 1908174 h 5321298"/>
              <a:gd name="connsiteX1-55" fmla="*/ 2755900 w 12192000"/>
              <a:gd name="connsiteY1-56" fmla="*/ 1904999 h 5321298"/>
              <a:gd name="connsiteX2-57" fmla="*/ 6921500 w 12192000"/>
              <a:gd name="connsiteY2-58" fmla="*/ 1231900 h 5321298"/>
              <a:gd name="connsiteX3-59" fmla="*/ 8305800 w 12192000"/>
              <a:gd name="connsiteY3-60" fmla="*/ 0 h 5321298"/>
              <a:gd name="connsiteX4-61" fmla="*/ 12192000 w 12192000"/>
              <a:gd name="connsiteY4-62" fmla="*/ 1908174 h 5321298"/>
              <a:gd name="connsiteX5-63" fmla="*/ 12192000 w 12192000"/>
              <a:gd name="connsiteY5-64" fmla="*/ 5321298 h 5321298"/>
              <a:gd name="connsiteX6-65" fmla="*/ 0 w 12192000"/>
              <a:gd name="connsiteY6-66" fmla="*/ 5321298 h 5321298"/>
              <a:gd name="connsiteX7-67" fmla="*/ 0 w 12192000"/>
              <a:gd name="connsiteY7-68" fmla="*/ 1908174 h 5321298"/>
              <a:gd name="connsiteX0-69" fmla="*/ 0 w 12192000"/>
              <a:gd name="connsiteY0-70" fmla="*/ 1908174 h 5321298"/>
              <a:gd name="connsiteX1-71" fmla="*/ 2755900 w 12192000"/>
              <a:gd name="connsiteY1-72" fmla="*/ 1904999 h 5321298"/>
              <a:gd name="connsiteX2-73" fmla="*/ 6921500 w 12192000"/>
              <a:gd name="connsiteY2-74" fmla="*/ 1231900 h 5321298"/>
              <a:gd name="connsiteX3-75" fmla="*/ 8305800 w 12192000"/>
              <a:gd name="connsiteY3-76" fmla="*/ 0 h 5321298"/>
              <a:gd name="connsiteX4-77" fmla="*/ 9931400 w 12192000"/>
              <a:gd name="connsiteY4-78" fmla="*/ 787400 h 5321298"/>
              <a:gd name="connsiteX5-79" fmla="*/ 12192000 w 12192000"/>
              <a:gd name="connsiteY5-80" fmla="*/ 1908174 h 5321298"/>
              <a:gd name="connsiteX6-81" fmla="*/ 12192000 w 12192000"/>
              <a:gd name="connsiteY6-82" fmla="*/ 5321298 h 5321298"/>
              <a:gd name="connsiteX7-83" fmla="*/ 0 w 12192000"/>
              <a:gd name="connsiteY7-84" fmla="*/ 5321298 h 5321298"/>
              <a:gd name="connsiteX8" fmla="*/ 0 w 12192000"/>
              <a:gd name="connsiteY8" fmla="*/ 1908174 h 5321298"/>
              <a:gd name="connsiteX0-85" fmla="*/ 0 w 12192000"/>
              <a:gd name="connsiteY0-86" fmla="*/ 3495674 h 6908798"/>
              <a:gd name="connsiteX1-87" fmla="*/ 2755900 w 12192000"/>
              <a:gd name="connsiteY1-88" fmla="*/ 3492499 h 6908798"/>
              <a:gd name="connsiteX2-89" fmla="*/ 6921500 w 12192000"/>
              <a:gd name="connsiteY2-90" fmla="*/ 2819400 h 6908798"/>
              <a:gd name="connsiteX3-91" fmla="*/ 8305800 w 12192000"/>
              <a:gd name="connsiteY3-92" fmla="*/ 1587500 h 6908798"/>
              <a:gd name="connsiteX4-93" fmla="*/ 9067800 w 12192000"/>
              <a:gd name="connsiteY4-94" fmla="*/ 0 h 6908798"/>
              <a:gd name="connsiteX5-95" fmla="*/ 12192000 w 12192000"/>
              <a:gd name="connsiteY5-96" fmla="*/ 3495674 h 6908798"/>
              <a:gd name="connsiteX6-97" fmla="*/ 12192000 w 12192000"/>
              <a:gd name="connsiteY6-98" fmla="*/ 6908798 h 6908798"/>
              <a:gd name="connsiteX7-99" fmla="*/ 0 w 12192000"/>
              <a:gd name="connsiteY7-100" fmla="*/ 6908798 h 6908798"/>
              <a:gd name="connsiteX8-101" fmla="*/ 0 w 12192000"/>
              <a:gd name="connsiteY8-102" fmla="*/ 3495674 h 6908798"/>
              <a:gd name="connsiteX0-103" fmla="*/ 0 w 12192000"/>
              <a:gd name="connsiteY0-104" fmla="*/ 3495674 h 6908798"/>
              <a:gd name="connsiteX1-105" fmla="*/ 2755900 w 12192000"/>
              <a:gd name="connsiteY1-106" fmla="*/ 3492499 h 6908798"/>
              <a:gd name="connsiteX2-107" fmla="*/ 6921500 w 12192000"/>
              <a:gd name="connsiteY2-108" fmla="*/ 2819400 h 6908798"/>
              <a:gd name="connsiteX3-109" fmla="*/ 8305800 w 12192000"/>
              <a:gd name="connsiteY3-110" fmla="*/ 1587500 h 6908798"/>
              <a:gd name="connsiteX4-111" fmla="*/ 9067800 w 12192000"/>
              <a:gd name="connsiteY4-112" fmla="*/ 0 h 6908798"/>
              <a:gd name="connsiteX5-113" fmla="*/ 10553700 w 12192000"/>
              <a:gd name="connsiteY5-114" fmla="*/ 1638300 h 6908798"/>
              <a:gd name="connsiteX6-115" fmla="*/ 12192000 w 12192000"/>
              <a:gd name="connsiteY6-116" fmla="*/ 3495674 h 6908798"/>
              <a:gd name="connsiteX7-117" fmla="*/ 12192000 w 12192000"/>
              <a:gd name="connsiteY7-118" fmla="*/ 6908798 h 6908798"/>
              <a:gd name="connsiteX8-119" fmla="*/ 0 w 12192000"/>
              <a:gd name="connsiteY8-120" fmla="*/ 6908798 h 6908798"/>
              <a:gd name="connsiteX9" fmla="*/ 0 w 12192000"/>
              <a:gd name="connsiteY9" fmla="*/ 3495674 h 6908798"/>
              <a:gd name="connsiteX0-121" fmla="*/ 0 w 12204700"/>
              <a:gd name="connsiteY0-122" fmla="*/ 3508374 h 6921498"/>
              <a:gd name="connsiteX1-123" fmla="*/ 2755900 w 12204700"/>
              <a:gd name="connsiteY1-124" fmla="*/ 3505199 h 6921498"/>
              <a:gd name="connsiteX2-125" fmla="*/ 6921500 w 12204700"/>
              <a:gd name="connsiteY2-126" fmla="*/ 2832100 h 6921498"/>
              <a:gd name="connsiteX3-127" fmla="*/ 8305800 w 12204700"/>
              <a:gd name="connsiteY3-128" fmla="*/ 1600200 h 6921498"/>
              <a:gd name="connsiteX4-129" fmla="*/ 9067800 w 12204700"/>
              <a:gd name="connsiteY4-130" fmla="*/ 12700 h 6921498"/>
              <a:gd name="connsiteX5-131" fmla="*/ 12204700 w 12204700"/>
              <a:gd name="connsiteY5-132" fmla="*/ 0 h 6921498"/>
              <a:gd name="connsiteX6-133" fmla="*/ 12192000 w 12204700"/>
              <a:gd name="connsiteY6-134" fmla="*/ 3508374 h 6921498"/>
              <a:gd name="connsiteX7-135" fmla="*/ 12192000 w 12204700"/>
              <a:gd name="connsiteY7-136" fmla="*/ 6921498 h 6921498"/>
              <a:gd name="connsiteX8-137" fmla="*/ 0 w 12204700"/>
              <a:gd name="connsiteY8-138" fmla="*/ 6921498 h 6921498"/>
              <a:gd name="connsiteX9-139" fmla="*/ 0 w 12204700"/>
              <a:gd name="connsiteY9-140" fmla="*/ 3508374 h 6921498"/>
              <a:gd name="connsiteX0-141" fmla="*/ 0 w 12204700"/>
              <a:gd name="connsiteY0-142" fmla="*/ 3508374 h 6921498"/>
              <a:gd name="connsiteX1-143" fmla="*/ 2755900 w 12204700"/>
              <a:gd name="connsiteY1-144" fmla="*/ 3505199 h 6921498"/>
              <a:gd name="connsiteX2-145" fmla="*/ 6921500 w 12204700"/>
              <a:gd name="connsiteY2-146" fmla="*/ 2832100 h 6921498"/>
              <a:gd name="connsiteX3-147" fmla="*/ 8305800 w 12204700"/>
              <a:gd name="connsiteY3-148" fmla="*/ 1600200 h 6921498"/>
              <a:gd name="connsiteX4-149" fmla="*/ 8648700 w 12204700"/>
              <a:gd name="connsiteY4-150" fmla="*/ 60325 h 6921498"/>
              <a:gd name="connsiteX5-151" fmla="*/ 12204700 w 12204700"/>
              <a:gd name="connsiteY5-152" fmla="*/ 0 h 6921498"/>
              <a:gd name="connsiteX6-153" fmla="*/ 12192000 w 12204700"/>
              <a:gd name="connsiteY6-154" fmla="*/ 3508374 h 6921498"/>
              <a:gd name="connsiteX7-155" fmla="*/ 12192000 w 12204700"/>
              <a:gd name="connsiteY7-156" fmla="*/ 6921498 h 6921498"/>
              <a:gd name="connsiteX8-157" fmla="*/ 0 w 12204700"/>
              <a:gd name="connsiteY8-158" fmla="*/ 6921498 h 6921498"/>
              <a:gd name="connsiteX9-159" fmla="*/ 0 w 12204700"/>
              <a:gd name="connsiteY9-160" fmla="*/ 3508374 h 6921498"/>
              <a:gd name="connsiteX0-161" fmla="*/ 0 w 12204700"/>
              <a:gd name="connsiteY0-162" fmla="*/ 3448049 h 6861173"/>
              <a:gd name="connsiteX1-163" fmla="*/ 2755900 w 12204700"/>
              <a:gd name="connsiteY1-164" fmla="*/ 3444874 h 6861173"/>
              <a:gd name="connsiteX2-165" fmla="*/ 6921500 w 12204700"/>
              <a:gd name="connsiteY2-166" fmla="*/ 2771775 h 6861173"/>
              <a:gd name="connsiteX3-167" fmla="*/ 8305800 w 12204700"/>
              <a:gd name="connsiteY3-168" fmla="*/ 1539875 h 6861173"/>
              <a:gd name="connsiteX4-169" fmla="*/ 8648700 w 12204700"/>
              <a:gd name="connsiteY4-170" fmla="*/ 0 h 6861173"/>
              <a:gd name="connsiteX5-171" fmla="*/ 12204700 w 12204700"/>
              <a:gd name="connsiteY5-172" fmla="*/ 8255 h 6861173"/>
              <a:gd name="connsiteX6-173" fmla="*/ 12192000 w 12204700"/>
              <a:gd name="connsiteY6-174" fmla="*/ 3448049 h 6861173"/>
              <a:gd name="connsiteX7-175" fmla="*/ 12192000 w 12204700"/>
              <a:gd name="connsiteY7-176" fmla="*/ 6861173 h 6861173"/>
              <a:gd name="connsiteX8-177" fmla="*/ 0 w 12204700"/>
              <a:gd name="connsiteY8-178" fmla="*/ 6861173 h 6861173"/>
              <a:gd name="connsiteX9-179" fmla="*/ 0 w 12204700"/>
              <a:gd name="connsiteY9-180" fmla="*/ 3448049 h 6861173"/>
              <a:gd name="connsiteX0-181" fmla="*/ 0 w 12204700"/>
              <a:gd name="connsiteY0-182" fmla="*/ 3440429 h 6853553"/>
              <a:gd name="connsiteX1-183" fmla="*/ 2755900 w 12204700"/>
              <a:gd name="connsiteY1-184" fmla="*/ 3437254 h 6853553"/>
              <a:gd name="connsiteX2-185" fmla="*/ 6921500 w 12204700"/>
              <a:gd name="connsiteY2-186" fmla="*/ 2764155 h 6853553"/>
              <a:gd name="connsiteX3-187" fmla="*/ 8305800 w 12204700"/>
              <a:gd name="connsiteY3-188" fmla="*/ 1532255 h 6853553"/>
              <a:gd name="connsiteX4-189" fmla="*/ 8641080 w 12204700"/>
              <a:gd name="connsiteY4-190" fmla="*/ 0 h 6853553"/>
              <a:gd name="connsiteX5-191" fmla="*/ 12204700 w 12204700"/>
              <a:gd name="connsiteY5-192" fmla="*/ 635 h 6853553"/>
              <a:gd name="connsiteX6-193" fmla="*/ 12192000 w 12204700"/>
              <a:gd name="connsiteY6-194" fmla="*/ 3440429 h 6853553"/>
              <a:gd name="connsiteX7-195" fmla="*/ 12192000 w 12204700"/>
              <a:gd name="connsiteY7-196" fmla="*/ 6853553 h 6853553"/>
              <a:gd name="connsiteX8-197" fmla="*/ 0 w 12204700"/>
              <a:gd name="connsiteY8-198" fmla="*/ 6853553 h 6853553"/>
              <a:gd name="connsiteX9-199" fmla="*/ 0 w 12204700"/>
              <a:gd name="connsiteY9-200" fmla="*/ 3440429 h 6853553"/>
              <a:gd name="connsiteX0-201" fmla="*/ 0 w 12204700"/>
              <a:gd name="connsiteY0-202" fmla="*/ 3448049 h 6861173"/>
              <a:gd name="connsiteX1-203" fmla="*/ 2755900 w 12204700"/>
              <a:gd name="connsiteY1-204" fmla="*/ 3444874 h 6861173"/>
              <a:gd name="connsiteX2-205" fmla="*/ 6921500 w 12204700"/>
              <a:gd name="connsiteY2-206" fmla="*/ 2771775 h 6861173"/>
              <a:gd name="connsiteX3-207" fmla="*/ 8305800 w 12204700"/>
              <a:gd name="connsiteY3-208" fmla="*/ 1539875 h 6861173"/>
              <a:gd name="connsiteX4-209" fmla="*/ 8648700 w 12204700"/>
              <a:gd name="connsiteY4-210" fmla="*/ 0 h 6861173"/>
              <a:gd name="connsiteX5-211" fmla="*/ 12204700 w 12204700"/>
              <a:gd name="connsiteY5-212" fmla="*/ 8255 h 6861173"/>
              <a:gd name="connsiteX6-213" fmla="*/ 12192000 w 12204700"/>
              <a:gd name="connsiteY6-214" fmla="*/ 3448049 h 6861173"/>
              <a:gd name="connsiteX7-215" fmla="*/ 12192000 w 12204700"/>
              <a:gd name="connsiteY7-216" fmla="*/ 6861173 h 6861173"/>
              <a:gd name="connsiteX8-217" fmla="*/ 0 w 12204700"/>
              <a:gd name="connsiteY8-218" fmla="*/ 6861173 h 6861173"/>
              <a:gd name="connsiteX9-219" fmla="*/ 0 w 12204700"/>
              <a:gd name="connsiteY9-220" fmla="*/ 3448049 h 6861173"/>
              <a:gd name="connsiteX0-221" fmla="*/ 0 w 12204700"/>
              <a:gd name="connsiteY0-222" fmla="*/ 3455034 h 6868158"/>
              <a:gd name="connsiteX1-223" fmla="*/ 2755900 w 12204700"/>
              <a:gd name="connsiteY1-224" fmla="*/ 3451859 h 6868158"/>
              <a:gd name="connsiteX2-225" fmla="*/ 6921500 w 12204700"/>
              <a:gd name="connsiteY2-226" fmla="*/ 2778760 h 6868158"/>
              <a:gd name="connsiteX3-227" fmla="*/ 8305800 w 12204700"/>
              <a:gd name="connsiteY3-228" fmla="*/ 1546860 h 6868158"/>
              <a:gd name="connsiteX4-229" fmla="*/ 8648700 w 12204700"/>
              <a:gd name="connsiteY4-230" fmla="*/ 6985 h 6868158"/>
              <a:gd name="connsiteX5-231" fmla="*/ 12204700 w 12204700"/>
              <a:gd name="connsiteY5-232" fmla="*/ 0 h 6868158"/>
              <a:gd name="connsiteX6-233" fmla="*/ 12192000 w 12204700"/>
              <a:gd name="connsiteY6-234" fmla="*/ 3455034 h 6868158"/>
              <a:gd name="connsiteX7-235" fmla="*/ 12192000 w 12204700"/>
              <a:gd name="connsiteY7-236" fmla="*/ 6868158 h 6868158"/>
              <a:gd name="connsiteX8-237" fmla="*/ 0 w 12204700"/>
              <a:gd name="connsiteY8-238" fmla="*/ 6868158 h 6868158"/>
              <a:gd name="connsiteX9-239" fmla="*/ 0 w 12204700"/>
              <a:gd name="connsiteY9-240" fmla="*/ 3455034 h 6868158"/>
              <a:gd name="connsiteX0-241" fmla="*/ 0 w 12192987"/>
              <a:gd name="connsiteY0-242" fmla="*/ 3448049 h 6861173"/>
              <a:gd name="connsiteX1-243" fmla="*/ 2755900 w 12192987"/>
              <a:gd name="connsiteY1-244" fmla="*/ 3444874 h 6861173"/>
              <a:gd name="connsiteX2-245" fmla="*/ 6921500 w 12192987"/>
              <a:gd name="connsiteY2-246" fmla="*/ 2771775 h 6861173"/>
              <a:gd name="connsiteX3-247" fmla="*/ 8305800 w 12192987"/>
              <a:gd name="connsiteY3-248" fmla="*/ 1539875 h 6861173"/>
              <a:gd name="connsiteX4-249" fmla="*/ 8648700 w 12192987"/>
              <a:gd name="connsiteY4-250" fmla="*/ 0 h 6861173"/>
              <a:gd name="connsiteX5-251" fmla="*/ 12189460 w 12192987"/>
              <a:gd name="connsiteY5-252" fmla="*/ 635 h 6861173"/>
              <a:gd name="connsiteX6-253" fmla="*/ 12192000 w 12192987"/>
              <a:gd name="connsiteY6-254" fmla="*/ 3448049 h 6861173"/>
              <a:gd name="connsiteX7-255" fmla="*/ 12192000 w 12192987"/>
              <a:gd name="connsiteY7-256" fmla="*/ 6861173 h 6861173"/>
              <a:gd name="connsiteX8-257" fmla="*/ 0 w 12192987"/>
              <a:gd name="connsiteY8-258" fmla="*/ 6861173 h 6861173"/>
              <a:gd name="connsiteX9-259" fmla="*/ 0 w 12192987"/>
              <a:gd name="connsiteY9-260" fmla="*/ 3448049 h 6861173"/>
              <a:gd name="connsiteX0-261" fmla="*/ 0 w 12192987"/>
              <a:gd name="connsiteY0-262" fmla="*/ 3448049 h 6861173"/>
              <a:gd name="connsiteX1-263" fmla="*/ 2755900 w 12192987"/>
              <a:gd name="connsiteY1-264" fmla="*/ 3444874 h 6861173"/>
              <a:gd name="connsiteX2-265" fmla="*/ 6921500 w 12192987"/>
              <a:gd name="connsiteY2-266" fmla="*/ 2771775 h 6861173"/>
              <a:gd name="connsiteX3-267" fmla="*/ 8305800 w 12192987"/>
              <a:gd name="connsiteY3-268" fmla="*/ 1539875 h 6861173"/>
              <a:gd name="connsiteX4-269" fmla="*/ 8420100 w 12192987"/>
              <a:gd name="connsiteY4-270" fmla="*/ 0 h 6861173"/>
              <a:gd name="connsiteX5-271" fmla="*/ 12189460 w 12192987"/>
              <a:gd name="connsiteY5-272" fmla="*/ 635 h 6861173"/>
              <a:gd name="connsiteX6-273" fmla="*/ 12192000 w 12192987"/>
              <a:gd name="connsiteY6-274" fmla="*/ 3448049 h 6861173"/>
              <a:gd name="connsiteX7-275" fmla="*/ 12192000 w 12192987"/>
              <a:gd name="connsiteY7-276" fmla="*/ 6861173 h 6861173"/>
              <a:gd name="connsiteX8-277" fmla="*/ 0 w 12192987"/>
              <a:gd name="connsiteY8-278" fmla="*/ 6861173 h 6861173"/>
              <a:gd name="connsiteX9-279" fmla="*/ 0 w 12192987"/>
              <a:gd name="connsiteY9-280" fmla="*/ 3448049 h 6861173"/>
              <a:gd name="connsiteX0-281" fmla="*/ 0 w 12220828"/>
              <a:gd name="connsiteY0-282" fmla="*/ 4315974 h 6861173"/>
              <a:gd name="connsiteX1-283" fmla="*/ 2783741 w 12220828"/>
              <a:gd name="connsiteY1-284" fmla="*/ 3444874 h 6861173"/>
              <a:gd name="connsiteX2-285" fmla="*/ 6949341 w 12220828"/>
              <a:gd name="connsiteY2-286" fmla="*/ 2771775 h 6861173"/>
              <a:gd name="connsiteX3-287" fmla="*/ 8333641 w 12220828"/>
              <a:gd name="connsiteY3-288" fmla="*/ 1539875 h 6861173"/>
              <a:gd name="connsiteX4-289" fmla="*/ 8447941 w 12220828"/>
              <a:gd name="connsiteY4-290" fmla="*/ 0 h 6861173"/>
              <a:gd name="connsiteX5-291" fmla="*/ 12217301 w 12220828"/>
              <a:gd name="connsiteY5-292" fmla="*/ 635 h 6861173"/>
              <a:gd name="connsiteX6-293" fmla="*/ 12219841 w 12220828"/>
              <a:gd name="connsiteY6-294" fmla="*/ 3448049 h 6861173"/>
              <a:gd name="connsiteX7-295" fmla="*/ 12219841 w 12220828"/>
              <a:gd name="connsiteY7-296" fmla="*/ 6861173 h 6861173"/>
              <a:gd name="connsiteX8-297" fmla="*/ 27841 w 12220828"/>
              <a:gd name="connsiteY8-298" fmla="*/ 6861173 h 6861173"/>
              <a:gd name="connsiteX9-299" fmla="*/ 0 w 12220828"/>
              <a:gd name="connsiteY9-300" fmla="*/ 4315974 h 6861173"/>
              <a:gd name="connsiteX0-301" fmla="*/ 0 w 12220828"/>
              <a:gd name="connsiteY0-302" fmla="*/ 4315974 h 6861173"/>
              <a:gd name="connsiteX1-303" fmla="*/ 2783741 w 12220828"/>
              <a:gd name="connsiteY1-304" fmla="*/ 3444874 h 6861173"/>
              <a:gd name="connsiteX2-305" fmla="*/ 4809168 w 12220828"/>
              <a:gd name="connsiteY2-306" fmla="*/ 3124529 h 6861173"/>
              <a:gd name="connsiteX3-307" fmla="*/ 6949341 w 12220828"/>
              <a:gd name="connsiteY3-308" fmla="*/ 2771775 h 6861173"/>
              <a:gd name="connsiteX4-309" fmla="*/ 8333641 w 12220828"/>
              <a:gd name="connsiteY4-310" fmla="*/ 1539875 h 6861173"/>
              <a:gd name="connsiteX5-311" fmla="*/ 8447941 w 12220828"/>
              <a:gd name="connsiteY5-312" fmla="*/ 0 h 6861173"/>
              <a:gd name="connsiteX6-313" fmla="*/ 12217301 w 12220828"/>
              <a:gd name="connsiteY6-314" fmla="*/ 635 h 6861173"/>
              <a:gd name="connsiteX7-315" fmla="*/ 12219841 w 12220828"/>
              <a:gd name="connsiteY7-316" fmla="*/ 3448049 h 6861173"/>
              <a:gd name="connsiteX8-317" fmla="*/ 12219841 w 12220828"/>
              <a:gd name="connsiteY8-318" fmla="*/ 6861173 h 6861173"/>
              <a:gd name="connsiteX9-319" fmla="*/ 27841 w 12220828"/>
              <a:gd name="connsiteY9-320" fmla="*/ 6861173 h 6861173"/>
              <a:gd name="connsiteX10" fmla="*/ 0 w 12220828"/>
              <a:gd name="connsiteY10" fmla="*/ 4315974 h 6861173"/>
              <a:gd name="connsiteX0-321" fmla="*/ 0 w 12220828"/>
              <a:gd name="connsiteY0-322" fmla="*/ 4315974 h 6861173"/>
              <a:gd name="connsiteX1-323" fmla="*/ 2783741 w 12220828"/>
              <a:gd name="connsiteY1-324" fmla="*/ 3444874 h 6861173"/>
              <a:gd name="connsiteX2-325" fmla="*/ 4837009 w 12220828"/>
              <a:gd name="connsiteY2-326" fmla="*/ 3764052 h 6861173"/>
              <a:gd name="connsiteX3-327" fmla="*/ 6949341 w 12220828"/>
              <a:gd name="connsiteY3-328" fmla="*/ 2771775 h 6861173"/>
              <a:gd name="connsiteX4-329" fmla="*/ 8333641 w 12220828"/>
              <a:gd name="connsiteY4-330" fmla="*/ 1539875 h 6861173"/>
              <a:gd name="connsiteX5-331" fmla="*/ 8447941 w 12220828"/>
              <a:gd name="connsiteY5-332" fmla="*/ 0 h 6861173"/>
              <a:gd name="connsiteX6-333" fmla="*/ 12217301 w 12220828"/>
              <a:gd name="connsiteY6-334" fmla="*/ 635 h 6861173"/>
              <a:gd name="connsiteX7-335" fmla="*/ 12219841 w 12220828"/>
              <a:gd name="connsiteY7-336" fmla="*/ 3448049 h 6861173"/>
              <a:gd name="connsiteX8-337" fmla="*/ 12219841 w 12220828"/>
              <a:gd name="connsiteY8-338" fmla="*/ 6861173 h 6861173"/>
              <a:gd name="connsiteX9-339" fmla="*/ 27841 w 12220828"/>
              <a:gd name="connsiteY9-340" fmla="*/ 6861173 h 6861173"/>
              <a:gd name="connsiteX10-341" fmla="*/ 0 w 12220828"/>
              <a:gd name="connsiteY10-342" fmla="*/ 4315974 h 6861173"/>
              <a:gd name="connsiteX0-343" fmla="*/ 0 w 12220828"/>
              <a:gd name="connsiteY0-344" fmla="*/ 4315974 h 6861173"/>
              <a:gd name="connsiteX1-345" fmla="*/ 2783741 w 12220828"/>
              <a:gd name="connsiteY1-346" fmla="*/ 3444874 h 6861173"/>
              <a:gd name="connsiteX2-347" fmla="*/ 4837009 w 12220828"/>
              <a:gd name="connsiteY2-348" fmla="*/ 3764052 h 6861173"/>
              <a:gd name="connsiteX3-349" fmla="*/ 6949341 w 12220828"/>
              <a:gd name="connsiteY3-350" fmla="*/ 2771775 h 6861173"/>
              <a:gd name="connsiteX4-351" fmla="*/ 8491405 w 12220828"/>
              <a:gd name="connsiteY4-352" fmla="*/ 3093003 h 6861173"/>
              <a:gd name="connsiteX5-353" fmla="*/ 8447941 w 12220828"/>
              <a:gd name="connsiteY5-354" fmla="*/ 0 h 6861173"/>
              <a:gd name="connsiteX6-355" fmla="*/ 12217301 w 12220828"/>
              <a:gd name="connsiteY6-356" fmla="*/ 635 h 6861173"/>
              <a:gd name="connsiteX7-357" fmla="*/ 12219841 w 12220828"/>
              <a:gd name="connsiteY7-358" fmla="*/ 3448049 h 6861173"/>
              <a:gd name="connsiteX8-359" fmla="*/ 12219841 w 12220828"/>
              <a:gd name="connsiteY8-360" fmla="*/ 6861173 h 6861173"/>
              <a:gd name="connsiteX9-361" fmla="*/ 27841 w 12220828"/>
              <a:gd name="connsiteY9-362" fmla="*/ 6861173 h 6861173"/>
              <a:gd name="connsiteX10-363" fmla="*/ 0 w 12220828"/>
              <a:gd name="connsiteY10-364" fmla="*/ 4315974 h 6861173"/>
              <a:gd name="connsiteX0-365" fmla="*/ 0 w 12220828"/>
              <a:gd name="connsiteY0-366" fmla="*/ 4315339 h 6860538"/>
              <a:gd name="connsiteX1-367" fmla="*/ 2783741 w 12220828"/>
              <a:gd name="connsiteY1-368" fmla="*/ 3444239 h 6860538"/>
              <a:gd name="connsiteX2-369" fmla="*/ 4837009 w 12220828"/>
              <a:gd name="connsiteY2-370" fmla="*/ 3763417 h 6860538"/>
              <a:gd name="connsiteX3-371" fmla="*/ 6949341 w 12220828"/>
              <a:gd name="connsiteY3-372" fmla="*/ 2771140 h 6860538"/>
              <a:gd name="connsiteX4-373" fmla="*/ 8491405 w 12220828"/>
              <a:gd name="connsiteY4-374" fmla="*/ 3092368 h 6860538"/>
              <a:gd name="connsiteX5-375" fmla="*/ 9849253 w 12220828"/>
              <a:gd name="connsiteY5-376" fmla="*/ 35909 h 6860538"/>
              <a:gd name="connsiteX6-377" fmla="*/ 12217301 w 12220828"/>
              <a:gd name="connsiteY6-378" fmla="*/ 0 h 6860538"/>
              <a:gd name="connsiteX7-379" fmla="*/ 12219841 w 12220828"/>
              <a:gd name="connsiteY7-380" fmla="*/ 3447414 h 6860538"/>
              <a:gd name="connsiteX8-381" fmla="*/ 12219841 w 12220828"/>
              <a:gd name="connsiteY8-382" fmla="*/ 6860538 h 6860538"/>
              <a:gd name="connsiteX9-383" fmla="*/ 27841 w 12220828"/>
              <a:gd name="connsiteY9-384" fmla="*/ 6860538 h 6860538"/>
              <a:gd name="connsiteX10-385" fmla="*/ 0 w 12220828"/>
              <a:gd name="connsiteY10-386" fmla="*/ 4315339 h 686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101" y="connsiteY8-102"/>
              </a:cxn>
              <a:cxn ang="0">
                <a:pos x="connsiteX9-139" y="connsiteY9-140"/>
              </a:cxn>
              <a:cxn ang="0">
                <a:pos x="connsiteX10-341" y="connsiteY10-342"/>
              </a:cxn>
            </a:cxnLst>
            <a:rect l="l" t="t" r="r" b="b"/>
            <a:pathLst>
              <a:path w="12220828" h="6860538">
                <a:moveTo>
                  <a:pt x="0" y="4315339"/>
                </a:moveTo>
                <a:lnTo>
                  <a:pt x="2783741" y="3444239"/>
                </a:lnTo>
                <a:lnTo>
                  <a:pt x="4837009" y="3763417"/>
                </a:lnTo>
                <a:lnTo>
                  <a:pt x="6949341" y="2771140"/>
                </a:lnTo>
                <a:lnTo>
                  <a:pt x="8491405" y="3092368"/>
                </a:lnTo>
                <a:lnTo>
                  <a:pt x="9849253" y="35909"/>
                </a:lnTo>
                <a:lnTo>
                  <a:pt x="12217301" y="0"/>
                </a:lnTo>
                <a:cubicBezTo>
                  <a:pt x="12213068" y="1169458"/>
                  <a:pt x="12224074" y="2277956"/>
                  <a:pt x="12219841" y="3447414"/>
                </a:cubicBezTo>
                <a:lnTo>
                  <a:pt x="12219841" y="6860538"/>
                </a:lnTo>
                <a:lnTo>
                  <a:pt x="27841" y="6860538"/>
                </a:lnTo>
                <a:lnTo>
                  <a:pt x="0" y="4315339"/>
                </a:lnTo>
                <a:close/>
              </a:path>
            </a:pathLst>
          </a:custGeom>
          <a:solidFill>
            <a:srgbClr val="00ABB4"/>
          </a:solidFill>
          <a:ln w="76200">
            <a:solidFill>
              <a:srgbClr val="00707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9511" y="5253659"/>
            <a:ext cx="2047875" cy="368300"/>
          </a:xfrm>
          <a:prstGeom prst="rect">
            <a:avLst/>
          </a:prstGeom>
          <a:noFill/>
        </p:spPr>
        <p:txBody>
          <a:bodyPr wrap="square" rtlCol="0">
            <a:spAutoFit/>
          </a:bodyPr>
          <a:lstStyle/>
          <a:p>
            <a:pPr algn="ctr"/>
            <a:r>
              <a:rPr lang="zh-CN" altLang="en-US" dirty="0">
                <a:solidFill>
                  <a:schemeClr val="bg1"/>
                </a:solidFill>
                <a:ea typeface="宋体" panose="02010600030101010101" pitchFamily="2" charset="-122"/>
                <a:cs typeface="Arial" panose="020B0604020202020204" pitchFamily="34" charset="0"/>
              </a:rPr>
              <a:t>孩子的成长记录</a:t>
            </a:r>
            <a:endParaRPr lang="zh-CN" altLang="en-US" dirty="0">
              <a:solidFill>
                <a:schemeClr val="bg1"/>
              </a:solidFill>
              <a:ea typeface="宋体" panose="02010600030101010101" pitchFamily="2" charset="-122"/>
              <a:cs typeface="Arial" panose="020B0604020202020204" pitchFamily="34" charset="0"/>
            </a:endParaRPr>
          </a:p>
        </p:txBody>
      </p:sp>
      <p:sp>
        <p:nvSpPr>
          <p:cNvPr id="6" name="文本框 5"/>
          <p:cNvSpPr txBox="1"/>
          <p:nvPr/>
        </p:nvSpPr>
        <p:spPr>
          <a:xfrm>
            <a:off x="808988" y="3686367"/>
            <a:ext cx="748923" cy="1446550"/>
          </a:xfrm>
          <a:prstGeom prst="rect">
            <a:avLst/>
          </a:prstGeom>
          <a:noFill/>
        </p:spPr>
        <p:txBody>
          <a:bodyPr wrap="none" rtlCol="0">
            <a:spAutoFit/>
          </a:bodyPr>
          <a:lstStyle/>
          <a:p>
            <a:r>
              <a:rPr lang="en-US" altLang="zh-CN" sz="8800" u="sng" dirty="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rPr>
              <a:t>1</a:t>
            </a:r>
            <a:endParaRPr lang="zh-CN" altLang="en-US" sz="8800" u="sng" dirty="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endParaRPr>
          </a:p>
        </p:txBody>
      </p:sp>
      <p:sp>
        <p:nvSpPr>
          <p:cNvPr id="8" name="文本框 7"/>
          <p:cNvSpPr txBox="1"/>
          <p:nvPr/>
        </p:nvSpPr>
        <p:spPr>
          <a:xfrm>
            <a:off x="2666319" y="3686367"/>
            <a:ext cx="761747" cy="1446550"/>
          </a:xfrm>
          <a:prstGeom prst="rect">
            <a:avLst/>
          </a:prstGeom>
          <a:noFill/>
        </p:spPr>
        <p:txBody>
          <a:bodyPr wrap="none" rtlCol="0">
            <a:spAutoFit/>
          </a:bodyPr>
          <a:lstStyle>
            <a:defPPr>
              <a:defRPr lang="zh-CN"/>
            </a:defPPr>
            <a:lvl1pPr>
              <a:defRPr sz="880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defRPr>
            </a:lvl1pPr>
          </a:lstStyle>
          <a:p>
            <a:r>
              <a:rPr lang="en-US" altLang="zh-CN" u="sng" dirty="0"/>
              <a:t>2</a:t>
            </a:r>
            <a:endParaRPr lang="zh-CN" altLang="en-US" u="sng" dirty="0"/>
          </a:p>
        </p:txBody>
      </p:sp>
      <p:sp>
        <p:nvSpPr>
          <p:cNvPr id="12" name="文本框 11"/>
          <p:cNvSpPr txBox="1"/>
          <p:nvPr/>
        </p:nvSpPr>
        <p:spPr>
          <a:xfrm>
            <a:off x="4451470" y="3686367"/>
            <a:ext cx="864339" cy="1446550"/>
          </a:xfrm>
          <a:prstGeom prst="rect">
            <a:avLst/>
          </a:prstGeom>
          <a:noFill/>
        </p:spPr>
        <p:txBody>
          <a:bodyPr wrap="none" rtlCol="0">
            <a:spAutoFit/>
          </a:bodyPr>
          <a:lstStyle>
            <a:defPPr>
              <a:defRPr lang="zh-CN"/>
            </a:defPPr>
            <a:lvl1pPr>
              <a:defRPr sz="880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defRPr>
            </a:lvl1pPr>
          </a:lstStyle>
          <a:p>
            <a:r>
              <a:rPr lang="en-US" altLang="zh-CN" u="sng" dirty="0"/>
              <a:t>3</a:t>
            </a:r>
            <a:endParaRPr lang="zh-CN" altLang="en-US" u="sng" dirty="0"/>
          </a:p>
        </p:txBody>
      </p:sp>
      <p:sp>
        <p:nvSpPr>
          <p:cNvPr id="14" name="文本框 13"/>
          <p:cNvSpPr txBox="1"/>
          <p:nvPr/>
        </p:nvSpPr>
        <p:spPr>
          <a:xfrm>
            <a:off x="6305064" y="3686367"/>
            <a:ext cx="864339" cy="1446550"/>
          </a:xfrm>
          <a:prstGeom prst="rect">
            <a:avLst/>
          </a:prstGeom>
          <a:noFill/>
        </p:spPr>
        <p:txBody>
          <a:bodyPr wrap="none" rtlCol="0">
            <a:spAutoFit/>
          </a:bodyPr>
          <a:lstStyle>
            <a:defPPr>
              <a:defRPr lang="zh-CN"/>
            </a:defPPr>
            <a:lvl1pPr>
              <a:defRPr sz="880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defRPr>
            </a:lvl1pPr>
          </a:lstStyle>
          <a:p>
            <a:r>
              <a:rPr lang="en-US" altLang="zh-CN" u="sng" dirty="0"/>
              <a:t>4</a:t>
            </a:r>
            <a:endParaRPr lang="zh-CN" altLang="en-US" u="sng" dirty="0"/>
          </a:p>
        </p:txBody>
      </p:sp>
      <p:sp>
        <p:nvSpPr>
          <p:cNvPr id="25" name="矩形 24"/>
          <p:cNvSpPr/>
          <p:nvPr/>
        </p:nvSpPr>
        <p:spPr>
          <a:xfrm>
            <a:off x="2845435" y="207645"/>
            <a:ext cx="2363470" cy="801370"/>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55382" y="207357"/>
            <a:ext cx="4653280" cy="768350"/>
          </a:xfrm>
          <a:prstGeom prst="rect">
            <a:avLst/>
          </a:prstGeom>
          <a:noFill/>
        </p:spPr>
        <p:txBody>
          <a:bodyPr wrap="none" rtlCol="0">
            <a:spAutoFit/>
          </a:bodyPr>
          <a:lstStyle/>
          <a:p>
            <a:r>
              <a:rPr lang="zh-CN" altLang="en-US" sz="4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同类产品功能分析</a:t>
            </a:r>
            <a:endParaRPr lang="zh-CN" altLang="en-US" sz="4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7" name="文本框 26"/>
          <p:cNvSpPr txBox="1"/>
          <p:nvPr/>
        </p:nvSpPr>
        <p:spPr>
          <a:xfrm>
            <a:off x="809240" y="1973520"/>
            <a:ext cx="6024880" cy="1014730"/>
          </a:xfrm>
          <a:prstGeom prst="rect">
            <a:avLst/>
          </a:prstGeom>
          <a:noFill/>
        </p:spPr>
        <p:txBody>
          <a:bodyPr wrap="none" rtlCol="0">
            <a:spAutoFit/>
          </a:bodyPr>
          <a:lstStyle/>
          <a:p>
            <a:pPr algn="l"/>
            <a:r>
              <a:rPr lang="en-US" altLang="zh-CN" sz="2000" dirty="0">
                <a:solidFill>
                  <a:schemeClr val="tx1"/>
                </a:solidFill>
                <a:effectLst>
                  <a:outerShdw blurRad="38100" dist="19050" dir="2700000" algn="tl" rotWithShape="0">
                    <a:schemeClr val="dk1">
                      <a:alpha val="40000"/>
                    </a:schemeClr>
                  </a:outerShdw>
                </a:effectLst>
                <a:latin typeface="Meiryo" panose="020B0604030504040204" pitchFamily="34" charset="-128"/>
                <a:ea typeface="Meiryo" panose="020B0604030504040204" pitchFamily="34" charset="-128"/>
                <a:cs typeface="Meiryo" panose="020B0604030504040204" pitchFamily="34" charset="-128"/>
              </a:rPr>
              <a:t>当前育儿类的产品功能已经发展得相当完善</a:t>
            </a:r>
            <a:endParaRPr lang="en-US" altLang="zh-CN" sz="2000" dirty="0">
              <a:solidFill>
                <a:schemeClr val="tx1"/>
              </a:solidFill>
              <a:effectLst>
                <a:outerShdw blurRad="38100" dist="19050" dir="2700000" algn="tl" rotWithShape="0">
                  <a:schemeClr val="dk1">
                    <a:alpha val="40000"/>
                  </a:schemeClr>
                </a:outerShdw>
              </a:effectLst>
              <a:latin typeface="Meiryo" panose="020B0604030504040204" pitchFamily="34" charset="-128"/>
              <a:ea typeface="Meiryo" panose="020B0604030504040204" pitchFamily="34" charset="-128"/>
              <a:cs typeface="Meiryo" panose="020B0604030504040204" pitchFamily="34" charset="-128"/>
            </a:endParaRPr>
          </a:p>
          <a:p>
            <a:pPr algn="l"/>
            <a:r>
              <a:rPr lang="en-US" altLang="zh-CN" sz="2000" dirty="0">
                <a:solidFill>
                  <a:schemeClr val="tx1"/>
                </a:solidFill>
                <a:effectLst>
                  <a:outerShdw blurRad="38100" dist="19050" dir="2700000" algn="tl" rotWithShape="0">
                    <a:schemeClr val="dk1">
                      <a:alpha val="40000"/>
                    </a:schemeClr>
                  </a:outerShdw>
                </a:effectLst>
                <a:latin typeface="Meiryo" panose="020B0604030504040204" pitchFamily="34" charset="-128"/>
                <a:ea typeface="Meiryo" panose="020B0604030504040204" pitchFamily="34" charset="-128"/>
                <a:cs typeface="Meiryo" panose="020B0604030504040204" pitchFamily="34" charset="-128"/>
              </a:rPr>
              <a:t>，在我们安装并使用Ｔｏｐ５的育儿ＡＰＰ过程中，</a:t>
            </a:r>
            <a:endParaRPr lang="en-US" altLang="zh-CN" sz="2000" dirty="0">
              <a:solidFill>
                <a:schemeClr val="tx1"/>
              </a:solidFill>
              <a:effectLst>
                <a:outerShdw blurRad="38100" dist="19050" dir="2700000" algn="tl" rotWithShape="0">
                  <a:schemeClr val="dk1">
                    <a:alpha val="40000"/>
                  </a:schemeClr>
                </a:outerShdw>
              </a:effectLst>
              <a:latin typeface="Meiryo" panose="020B0604030504040204" pitchFamily="34" charset="-128"/>
              <a:ea typeface="Meiryo" panose="020B0604030504040204" pitchFamily="34" charset="-128"/>
              <a:cs typeface="Meiryo" panose="020B0604030504040204" pitchFamily="34" charset="-128"/>
            </a:endParaRPr>
          </a:p>
          <a:p>
            <a:pPr algn="l"/>
            <a:r>
              <a:rPr lang="en-US" altLang="zh-CN" sz="2000" dirty="0">
                <a:solidFill>
                  <a:schemeClr val="tx1"/>
                </a:solidFill>
                <a:effectLst>
                  <a:outerShdw blurRad="38100" dist="19050" dir="2700000" algn="tl" rotWithShape="0">
                    <a:schemeClr val="dk1">
                      <a:alpha val="40000"/>
                    </a:schemeClr>
                  </a:outerShdw>
                </a:effectLst>
                <a:latin typeface="Meiryo" panose="020B0604030504040204" pitchFamily="34" charset="-128"/>
                <a:ea typeface="Meiryo" panose="020B0604030504040204" pitchFamily="34" charset="-128"/>
                <a:cs typeface="Meiryo" panose="020B0604030504040204" pitchFamily="34" charset="-128"/>
              </a:rPr>
              <a:t>发现各个不同品牌的育儿ＡＰＰ中都有着类似的功能</a:t>
            </a:r>
            <a:endParaRPr lang="en-US" altLang="zh-CN" sz="2000" dirty="0">
              <a:solidFill>
                <a:schemeClr val="tx1"/>
              </a:solidFill>
              <a:effectLst>
                <a:outerShdw blurRad="38100" dist="19050" dir="2700000" algn="tl" rotWithShape="0">
                  <a:schemeClr val="dk1">
                    <a:alpha val="40000"/>
                  </a:schemeClr>
                </a:outerShdw>
              </a:effectLst>
              <a:latin typeface="Meiryo" panose="020B0604030504040204" pitchFamily="34" charset="-128"/>
              <a:ea typeface="Meiryo" panose="020B0604030504040204" pitchFamily="34" charset="-128"/>
              <a:cs typeface="Meiryo" panose="020B0604030504040204" pitchFamily="34" charset="-128"/>
            </a:endParaRPr>
          </a:p>
        </p:txBody>
      </p:sp>
      <p:cxnSp>
        <p:nvCxnSpPr>
          <p:cNvPr id="28" name="直接连接符 27"/>
          <p:cNvCxnSpPr/>
          <p:nvPr/>
        </p:nvCxnSpPr>
        <p:spPr>
          <a:xfrm>
            <a:off x="1306303" y="1275144"/>
            <a:ext cx="27257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9616" r="36358"/>
          <a:stretch>
            <a:fillRect/>
          </a:stretch>
        </p:blipFill>
        <p:spPr>
          <a:xfrm flipH="1">
            <a:off x="7172484" y="493562"/>
            <a:ext cx="5296119" cy="6545413"/>
          </a:xfrm>
          <a:prstGeom prst="rect">
            <a:avLst/>
          </a:prstGeom>
        </p:spPr>
      </p:pic>
      <p:sp>
        <p:nvSpPr>
          <p:cNvPr id="3" name="等腰三角形 2"/>
          <p:cNvSpPr/>
          <p:nvPr/>
        </p:nvSpPr>
        <p:spPr>
          <a:xfrm rot="1394734">
            <a:off x="9481245" y="-85778"/>
            <a:ext cx="678599" cy="585000"/>
          </a:xfrm>
          <a:prstGeom prst="triangle">
            <a:avLst/>
          </a:prstGeom>
          <a:solidFill>
            <a:srgbClr val="0070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023254" y="5253659"/>
            <a:ext cx="2047875" cy="368300"/>
          </a:xfrm>
          <a:prstGeom prst="rect">
            <a:avLst/>
          </a:prstGeom>
          <a:noFill/>
        </p:spPr>
        <p:txBody>
          <a:bodyPr wrap="square" rtlCol="0">
            <a:spAutoFit/>
          </a:bodyPr>
          <a:lstStyle/>
          <a:p>
            <a:pPr algn="ctr"/>
            <a:r>
              <a:rPr lang="zh-CN" altLang="en-US" dirty="0">
                <a:solidFill>
                  <a:schemeClr val="bg1"/>
                </a:solidFill>
                <a:ea typeface="宋体" panose="02010600030101010101" pitchFamily="2" charset="-122"/>
                <a:cs typeface="Arial" panose="020B0604020202020204" pitchFamily="34" charset="0"/>
              </a:rPr>
              <a:t>育儿知识推送</a:t>
            </a:r>
            <a:endParaRPr lang="zh-CN" altLang="en-US" dirty="0">
              <a:solidFill>
                <a:schemeClr val="bg1"/>
              </a:solidFill>
              <a:ea typeface="宋体" panose="02010600030101010101" pitchFamily="2" charset="-122"/>
              <a:cs typeface="Arial" panose="020B0604020202020204" pitchFamily="34" charset="0"/>
            </a:endParaRPr>
          </a:p>
        </p:txBody>
      </p:sp>
      <p:sp>
        <p:nvSpPr>
          <p:cNvPr id="20" name="文本框 19"/>
          <p:cNvSpPr txBox="1"/>
          <p:nvPr/>
        </p:nvSpPr>
        <p:spPr>
          <a:xfrm>
            <a:off x="3859701" y="5253659"/>
            <a:ext cx="2047875" cy="368300"/>
          </a:xfrm>
          <a:prstGeom prst="rect">
            <a:avLst/>
          </a:prstGeom>
          <a:noFill/>
        </p:spPr>
        <p:txBody>
          <a:bodyPr wrap="square" rtlCol="0">
            <a:spAutoFit/>
          </a:bodyPr>
          <a:lstStyle/>
          <a:p>
            <a:pPr algn="ctr"/>
            <a:r>
              <a:rPr lang="zh-CN" altLang="en-US" dirty="0">
                <a:solidFill>
                  <a:schemeClr val="bg1"/>
                </a:solidFill>
                <a:ea typeface="宋体" panose="02010600030101010101" pitchFamily="2" charset="-122"/>
                <a:cs typeface="Arial" panose="020B0604020202020204" pitchFamily="34" charset="0"/>
              </a:rPr>
              <a:t>社区交流</a:t>
            </a:r>
            <a:endParaRPr lang="zh-CN" altLang="en-US" dirty="0">
              <a:solidFill>
                <a:schemeClr val="bg1"/>
              </a:solidFill>
              <a:ea typeface="宋体" panose="02010600030101010101" pitchFamily="2" charset="-122"/>
              <a:cs typeface="Arial" panose="020B0604020202020204" pitchFamily="34" charset="0"/>
            </a:endParaRPr>
          </a:p>
        </p:txBody>
      </p:sp>
      <p:sp>
        <p:nvSpPr>
          <p:cNvPr id="21" name="文本框 20"/>
          <p:cNvSpPr txBox="1"/>
          <p:nvPr/>
        </p:nvSpPr>
        <p:spPr>
          <a:xfrm>
            <a:off x="5708496" y="5253659"/>
            <a:ext cx="2047875" cy="368300"/>
          </a:xfrm>
          <a:prstGeom prst="rect">
            <a:avLst/>
          </a:prstGeom>
          <a:noFill/>
        </p:spPr>
        <p:txBody>
          <a:bodyPr wrap="square" rtlCol="0">
            <a:spAutoFit/>
          </a:bodyPr>
          <a:lstStyle/>
          <a:p>
            <a:pPr algn="ctr"/>
            <a:r>
              <a:rPr lang="zh-CN" altLang="en-US" dirty="0">
                <a:solidFill>
                  <a:schemeClr val="bg1"/>
                </a:solidFill>
                <a:ea typeface="宋体" panose="02010600030101010101" pitchFamily="2" charset="-122"/>
                <a:cs typeface="Arial" panose="020B0604020202020204" pitchFamily="34" charset="0"/>
              </a:rPr>
              <a:t>电商购物</a:t>
            </a:r>
            <a:endParaRPr lang="zh-CN" altLang="en-US" dirty="0">
              <a:solidFill>
                <a:schemeClr val="bg1"/>
              </a:solidFill>
              <a:ea typeface="宋体" panose="02010600030101010101" pitchFamily="2"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1141</Words>
  <Application>WPS 演示</Application>
  <PresentationFormat>宽屏</PresentationFormat>
  <Paragraphs>178</Paragraphs>
  <Slides>17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vt:i4>
      </vt:variant>
    </vt:vector>
  </HeadingPairs>
  <TitlesOfParts>
    <vt:vector size="38" baseType="lpstr">
      <vt:lpstr>Arial</vt:lpstr>
      <vt:lpstr>宋体</vt:lpstr>
      <vt:lpstr>Wingdings</vt:lpstr>
      <vt:lpstr>Arual</vt:lpstr>
      <vt:lpstr>Segoe Print</vt:lpstr>
      <vt:lpstr>微软雅黑</vt:lpstr>
      <vt:lpstr>Meiryo</vt:lpstr>
      <vt:lpstr>Yu Gothic UI</vt:lpstr>
      <vt:lpstr>Roboto Cn</vt:lpstr>
      <vt:lpstr>Roboto</vt:lpstr>
      <vt:lpstr>Montserrat Extra</vt:lpstr>
      <vt:lpstr>Montserrat</vt:lpstr>
      <vt:lpstr>Montserrat Light</vt:lpstr>
      <vt:lpstr>汉仪细等线简</vt:lpstr>
      <vt:lpstr>Segoe UI Light</vt:lpstr>
      <vt:lpstr>黑体</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等娴 莫</dc:creator>
  <cp:lastModifiedBy>周志军</cp:lastModifiedBy>
  <cp:revision>29</cp:revision>
  <dcterms:created xsi:type="dcterms:W3CDTF">2019-04-02T05:15:00Z</dcterms:created>
  <dcterms:modified xsi:type="dcterms:W3CDTF">2019-10-16T03:34:55Z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2052-11.1.0.9022</vt:lpwstr>
  </property>
</Properties>
</file>